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8"/>
  </p:notesMasterIdLst>
  <p:sldIdLst>
    <p:sldId id="256" r:id="rId2"/>
    <p:sldId id="326" r:id="rId3"/>
    <p:sldId id="257" r:id="rId4"/>
    <p:sldId id="313" r:id="rId5"/>
    <p:sldId id="258" r:id="rId6"/>
    <p:sldId id="327" r:id="rId7"/>
    <p:sldId id="314" r:id="rId8"/>
    <p:sldId id="316" r:id="rId9"/>
    <p:sldId id="315" r:id="rId10"/>
    <p:sldId id="318" r:id="rId11"/>
    <p:sldId id="319" r:id="rId12"/>
    <p:sldId id="321" r:id="rId13"/>
    <p:sldId id="322" r:id="rId14"/>
    <p:sldId id="323" r:id="rId15"/>
    <p:sldId id="324" r:id="rId16"/>
    <p:sldId id="325" r:id="rId17"/>
  </p:sldIdLst>
  <p:sldSz cx="9144000" cy="5143500" type="screen16x9"/>
  <p:notesSz cx="6858000" cy="9144000"/>
  <p:embeddedFontLst>
    <p:embeddedFont>
      <p:font typeface="Algerian" panose="04020705040A02060702" pitchFamily="82" charset="0"/>
      <p:regular r:id="rId19"/>
    </p:embeddedFont>
    <p:embeddedFont>
      <p:font typeface="Arimo" panose="020B0604020202020204" charset="0"/>
      <p:regular r:id="rId20"/>
      <p:bold r:id="rId21"/>
      <p:italic r:id="rId22"/>
      <p:boldItalic r:id="rId23"/>
    </p:embeddedFont>
    <p:embeddedFont>
      <p:font typeface="Bebas Neue" panose="020B0606020202050201" pitchFamily="34" charset="0"/>
      <p:regular r:id="rId24"/>
    </p:embeddedFont>
    <p:embeddedFont>
      <p:font typeface="Roboto Condensed Light" panose="02000000000000000000" pitchFamily="2" charset="0"/>
      <p:regular r:id="rId25"/>
      <p: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88C95F-0FA6-4245-827A-89CF10E93C51}">
  <a:tblStyle styleId="{0A88C95F-0FA6-4245-827A-89CF10E93C5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94660"/>
  </p:normalViewPr>
  <p:slideViewPr>
    <p:cSldViewPr snapToGrid="0">
      <p:cViewPr varScale="1">
        <p:scale>
          <a:sx n="108" d="100"/>
          <a:sy n="108" d="100"/>
        </p:scale>
        <p:origin x="778" y="7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5e77e6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5e77e6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228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302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762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506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307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0651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63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0203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524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45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0048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290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f61a32cbe2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f61a32cbe2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3896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1079004"/>
            <a:ext cx="5007300" cy="2194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800">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52563" y="3464767"/>
            <a:ext cx="3815400" cy="2148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rimo"/>
                <a:ea typeface="Arimo"/>
                <a:cs typeface="Arimo"/>
                <a:sym typeface="Arim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subTitle" idx="1"/>
          </p:nvPr>
        </p:nvSpPr>
        <p:spPr>
          <a:xfrm>
            <a:off x="714300" y="1259225"/>
            <a:ext cx="7715400" cy="3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1" name="Google Shape;21;p4"/>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22" name="Google Shape;22;p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23" name="Google Shape;23;p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3">
  <p:cSld name="CUSTOM_6_1_2">
    <p:spTree>
      <p:nvGrpSpPr>
        <p:cNvPr id="1" name="Shape 177"/>
        <p:cNvGrpSpPr/>
        <p:nvPr/>
      </p:nvGrpSpPr>
      <p:grpSpPr>
        <a:xfrm>
          <a:off x="0" y="0"/>
          <a:ext cx="0" cy="0"/>
          <a:chOff x="0" y="0"/>
          <a:chExt cx="0" cy="0"/>
        </a:xfrm>
      </p:grpSpPr>
      <p:sp>
        <p:nvSpPr>
          <p:cNvPr id="178" name="Google Shape;178;p26"/>
          <p:cNvSpPr txBox="1">
            <a:spLocks noGrp="1"/>
          </p:cNvSpPr>
          <p:nvPr>
            <p:ph type="subTitle" idx="1"/>
          </p:nvPr>
        </p:nvSpPr>
        <p:spPr>
          <a:xfrm>
            <a:off x="714300" y="1259225"/>
            <a:ext cx="5386200" cy="245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a:lvl1pPr>
            <a:lvl2pPr lvl="1" rtl="0">
              <a:lnSpc>
                <a:spcPct val="100000"/>
              </a:lnSpc>
              <a:spcBef>
                <a:spcPts val="0"/>
              </a:spcBef>
              <a:spcAft>
                <a:spcPts val="0"/>
              </a:spcAft>
              <a:buClr>
                <a:srgbClr val="595959"/>
              </a:buClr>
              <a:buSzPts val="1400"/>
              <a:buFont typeface="Anaheim"/>
              <a:buChar char="○"/>
              <a:defRPr sz="1200"/>
            </a:lvl2pPr>
            <a:lvl3pPr lvl="2" rtl="0">
              <a:lnSpc>
                <a:spcPct val="100000"/>
              </a:lnSpc>
              <a:spcBef>
                <a:spcPts val="0"/>
              </a:spcBef>
              <a:spcAft>
                <a:spcPts val="0"/>
              </a:spcAft>
              <a:buClr>
                <a:srgbClr val="595959"/>
              </a:buClr>
              <a:buSzPts val="1400"/>
              <a:buFont typeface="Anaheim"/>
              <a:buChar char="■"/>
              <a:defRPr sz="1200"/>
            </a:lvl3pPr>
            <a:lvl4pPr lvl="3" rtl="0">
              <a:lnSpc>
                <a:spcPct val="100000"/>
              </a:lnSpc>
              <a:spcBef>
                <a:spcPts val="0"/>
              </a:spcBef>
              <a:spcAft>
                <a:spcPts val="0"/>
              </a:spcAft>
              <a:buClr>
                <a:srgbClr val="595959"/>
              </a:buClr>
              <a:buSzPts val="1400"/>
              <a:buFont typeface="Anaheim"/>
              <a:buChar char="●"/>
              <a:defRPr sz="1200"/>
            </a:lvl4pPr>
            <a:lvl5pPr lvl="4" rtl="0">
              <a:lnSpc>
                <a:spcPct val="100000"/>
              </a:lnSpc>
              <a:spcBef>
                <a:spcPts val="0"/>
              </a:spcBef>
              <a:spcAft>
                <a:spcPts val="0"/>
              </a:spcAft>
              <a:buClr>
                <a:srgbClr val="595959"/>
              </a:buClr>
              <a:buSzPts val="1400"/>
              <a:buFont typeface="Anaheim"/>
              <a:buChar char="○"/>
              <a:defRPr sz="1200"/>
            </a:lvl5pPr>
            <a:lvl6pPr lvl="5" rtl="0">
              <a:lnSpc>
                <a:spcPct val="100000"/>
              </a:lnSpc>
              <a:spcBef>
                <a:spcPts val="0"/>
              </a:spcBef>
              <a:spcAft>
                <a:spcPts val="0"/>
              </a:spcAft>
              <a:buClr>
                <a:srgbClr val="595959"/>
              </a:buClr>
              <a:buSzPts val="1400"/>
              <a:buFont typeface="Anaheim"/>
              <a:buChar char="■"/>
              <a:defRPr sz="1200"/>
            </a:lvl6pPr>
            <a:lvl7pPr lvl="6" rtl="0">
              <a:lnSpc>
                <a:spcPct val="100000"/>
              </a:lnSpc>
              <a:spcBef>
                <a:spcPts val="0"/>
              </a:spcBef>
              <a:spcAft>
                <a:spcPts val="0"/>
              </a:spcAft>
              <a:buClr>
                <a:srgbClr val="595959"/>
              </a:buClr>
              <a:buSzPts val="1400"/>
              <a:buFont typeface="Anaheim"/>
              <a:buChar char="●"/>
              <a:defRPr sz="1200"/>
            </a:lvl7pPr>
            <a:lvl8pPr lvl="7" rtl="0">
              <a:lnSpc>
                <a:spcPct val="100000"/>
              </a:lnSpc>
              <a:spcBef>
                <a:spcPts val="0"/>
              </a:spcBef>
              <a:spcAft>
                <a:spcPts val="0"/>
              </a:spcAft>
              <a:buClr>
                <a:srgbClr val="595959"/>
              </a:buClr>
              <a:buSzPts val="1400"/>
              <a:buFont typeface="Anaheim"/>
              <a:buChar char="○"/>
              <a:defRPr sz="1200"/>
            </a:lvl8pPr>
            <a:lvl9pPr lvl="8" rtl="0">
              <a:lnSpc>
                <a:spcPct val="100000"/>
              </a:lnSpc>
              <a:spcBef>
                <a:spcPts val="0"/>
              </a:spcBef>
              <a:spcAft>
                <a:spcPts val="0"/>
              </a:spcAft>
              <a:buClr>
                <a:srgbClr val="595959"/>
              </a:buClr>
              <a:buSzPts val="1400"/>
              <a:buFont typeface="Anaheim"/>
              <a:buChar char="■"/>
              <a:defRPr sz="1200"/>
            </a:lvl9pPr>
          </a:lstStyle>
          <a:p>
            <a:endParaRPr/>
          </a:p>
        </p:txBody>
      </p:sp>
      <p:sp>
        <p:nvSpPr>
          <p:cNvPr id="179" name="Google Shape;179;p2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80" name="Google Shape;180;p2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2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9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95"/>
        <p:cNvGrpSpPr/>
        <p:nvPr/>
      </p:nvGrpSpPr>
      <p:grpSpPr>
        <a:xfrm>
          <a:off x="0" y="0"/>
          <a:ext cx="0" cy="0"/>
          <a:chOff x="0" y="0"/>
          <a:chExt cx="0" cy="0"/>
        </a:xfrm>
      </p:grpSpPr>
      <p:cxnSp>
        <p:nvCxnSpPr>
          <p:cNvPr id="196" name="Google Shape;196;p3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grpSp>
        <p:nvGrpSpPr>
          <p:cNvPr id="198" name="Google Shape;198;p30"/>
          <p:cNvGrpSpPr/>
          <p:nvPr/>
        </p:nvGrpSpPr>
        <p:grpSpPr>
          <a:xfrm>
            <a:off x="706060" y="1236002"/>
            <a:ext cx="695830" cy="243805"/>
            <a:chOff x="2271950" y="2722775"/>
            <a:chExt cx="575875" cy="201775"/>
          </a:xfrm>
        </p:grpSpPr>
        <p:sp>
          <p:nvSpPr>
            <p:cNvPr id="199" name="Google Shape;199;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0"/>
          <p:cNvSpPr/>
          <p:nvPr/>
        </p:nvSpPr>
        <p:spPr>
          <a:xfrm>
            <a:off x="7786413" y="8020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1915951" y="33677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30"/>
          <p:cNvGrpSpPr/>
          <p:nvPr/>
        </p:nvGrpSpPr>
        <p:grpSpPr>
          <a:xfrm>
            <a:off x="1401907" y="689254"/>
            <a:ext cx="953591" cy="334099"/>
            <a:chOff x="2271950" y="2722775"/>
            <a:chExt cx="575875" cy="201775"/>
          </a:xfrm>
        </p:grpSpPr>
        <p:sp>
          <p:nvSpPr>
            <p:cNvPr id="207" name="Google Shape;207;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30"/>
          <p:cNvSpPr/>
          <p:nvPr/>
        </p:nvSpPr>
        <p:spPr>
          <a:xfrm>
            <a:off x="6775477" y="396541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654063" y="1173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8224526" y="20420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1685758">
            <a:off x="7349828" y="1695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8224513"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rot="-1685758">
            <a:off x="2517753" y="14498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494952" y="24458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7674437" y="24596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rot="-4501656">
            <a:off x="7177993" y="3584747"/>
            <a:ext cx="700435" cy="696862"/>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rot="-4498560">
            <a:off x="7715362" y="3194685"/>
            <a:ext cx="372045" cy="370147"/>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rot="-4497731">
            <a:off x="7127795" y="2968777"/>
            <a:ext cx="503609" cy="50104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126688" y="34189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706038" y="19410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8140863" y="11731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rot="-1685758">
            <a:off x="930128" y="4021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1401912" y="42271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72" r:id="rId4"/>
    <p:sldLayoutId id="2147483675" r:id="rId5"/>
    <p:sldLayoutId id="2147483676"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slide" Target="slide1.xml"/></Relationships>
</file>

<file path=ppt/slides/_rels/slide10.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slide" Target="slide1.xml"/></Relationships>
</file>

<file path=ppt/slides/_rels/slide11.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6.tmp"/><Relationship Id="rId4" Type="http://schemas.openxmlformats.org/officeDocument/2006/relationships/slide" Target="slide1.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7.tmp"/><Relationship Id="rId4" Type="http://schemas.openxmlformats.org/officeDocument/2006/relationships/slide" Target="slide1.xml"/></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9.tmp"/><Relationship Id="rId5" Type="http://schemas.openxmlformats.org/officeDocument/2006/relationships/image" Target="../media/image18.tmp"/><Relationship Id="rId4" Type="http://schemas.openxmlformats.org/officeDocument/2006/relationships/slide" Target="slide1.xml"/></Relationships>
</file>

<file path=ppt/slides/_rels/slide14.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0.tmp"/><Relationship Id="rId4" Type="http://schemas.openxmlformats.org/officeDocument/2006/relationships/slide" Target="slide1.xml"/></Relationships>
</file>

<file path=ppt/slides/_rels/slide15.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1.tmp"/><Relationship Id="rId4" Type="http://schemas.openxmlformats.org/officeDocument/2006/relationships/slide" Target="slide1.xml"/></Relationships>
</file>

<file path=ppt/slides/_rels/slide1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slide" Target="slide1.xml"/></Relationships>
</file>

<file path=ppt/slides/_rels/slide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1.xml"/></Relationships>
</file>

<file path=ppt/slides/_rels/slide4.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tmp"/><Relationship Id="rId4" Type="http://schemas.openxmlformats.org/officeDocument/2006/relationships/slide" Target="slide1.xml"/></Relationships>
</file>

<file path=ppt/slides/_rels/slide5.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image" Target="../media/image4.tmp"/><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tmp"/><Relationship Id="rId5" Type="http://schemas.openxmlformats.org/officeDocument/2006/relationships/image" Target="../media/image2.tmp"/><Relationship Id="rId4" Type="http://schemas.openxmlformats.org/officeDocument/2006/relationships/slide" Target="slide1.xml"/></Relationships>
</file>

<file path=ppt/slides/_rels/slide6.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image" Target="../media/image7.tmp"/><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6.tmp"/><Relationship Id="rId5" Type="http://schemas.openxmlformats.org/officeDocument/2006/relationships/image" Target="../media/image5.tmp"/><Relationship Id="rId4" Type="http://schemas.openxmlformats.org/officeDocument/2006/relationships/slide" Target="slide1.xml"/></Relationships>
</file>

<file path=ppt/slides/_rels/slide7.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image" Target="../media/image10.tmp"/><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9.tmp"/><Relationship Id="rId5" Type="http://schemas.openxmlformats.org/officeDocument/2006/relationships/image" Target="../media/image8.tmp"/><Relationship Id="rId4" Type="http://schemas.openxmlformats.org/officeDocument/2006/relationships/slide" Target="slide1.xml"/></Relationships>
</file>

<file path=ppt/slides/_rels/slide8.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image" Target="../media/image13.tmp"/><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2.tmp"/><Relationship Id="rId5" Type="http://schemas.openxmlformats.org/officeDocument/2006/relationships/image" Target="../media/image11.tmp"/><Relationship Id="rId4" Type="http://schemas.openxmlformats.org/officeDocument/2006/relationships/slide" Target="slide1.xml"/></Relationships>
</file>

<file path=ppt/slides/_rels/slide9.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4.tmp"/><Relationship Id="rId4" Type="http://schemas.openxmlformats.org/officeDocument/2006/relationships/slide" Target="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p:cNvSpPr/>
          <p:nvPr/>
        </p:nvSpPr>
        <p:spPr>
          <a:xfrm>
            <a:off x="765538" y="3326254"/>
            <a:ext cx="3989400" cy="4917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txBox="1">
            <a:spLocks noGrp="1"/>
          </p:cNvSpPr>
          <p:nvPr>
            <p:ph type="ctrTitle"/>
          </p:nvPr>
        </p:nvSpPr>
        <p:spPr>
          <a:xfrm>
            <a:off x="714300" y="1079004"/>
            <a:ext cx="5007300" cy="219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3"/>
                </a:solidFill>
              </a:rPr>
              <a:t>          </a:t>
            </a:r>
            <a:r>
              <a:rPr lang="en" dirty="0">
                <a:solidFill>
                  <a:schemeClr val="lt2"/>
                </a:solidFill>
              </a:rPr>
              <a:t>ANALYSIS</a:t>
            </a:r>
            <a:endParaRPr dirty="0"/>
          </a:p>
        </p:txBody>
      </p:sp>
      <p:sp>
        <p:nvSpPr>
          <p:cNvPr id="240" name="Google Shape;240;p34"/>
          <p:cNvSpPr txBox="1">
            <a:spLocks noGrp="1"/>
          </p:cNvSpPr>
          <p:nvPr>
            <p:ph type="subTitle" idx="1"/>
          </p:nvPr>
        </p:nvSpPr>
        <p:spPr>
          <a:xfrm>
            <a:off x="852563" y="3464767"/>
            <a:ext cx="3815400" cy="2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                      </a:t>
            </a:r>
            <a:r>
              <a:rPr lang="en-US" sz="4000" dirty="0">
                <a:solidFill>
                  <a:srgbClr val="C00000"/>
                </a:solidFill>
                <a:latin typeface="Algerian" panose="04020705040A02060702" pitchFamily="82" charset="0"/>
              </a:rPr>
              <a:t>SQL</a:t>
            </a:r>
            <a:endParaRPr sz="4000" dirty="0">
              <a:solidFill>
                <a:srgbClr val="C00000"/>
              </a:solidFill>
              <a:latin typeface="Algerian" panose="04020705040A02060702" pitchFamily="82" charset="0"/>
            </a:endParaRPr>
          </a:p>
        </p:txBody>
      </p:sp>
      <p:sp>
        <p:nvSpPr>
          <p:cNvPr id="241" name="Google Shape;241;p34"/>
          <p:cNvSpPr/>
          <p:nvPr/>
        </p:nvSpPr>
        <p:spPr>
          <a:xfrm>
            <a:off x="3177536" y="41215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p:nvPr/>
        </p:nvSpPr>
        <p:spPr>
          <a:xfrm rot="-1685758">
            <a:off x="4276753" y="42838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4"/>
          <p:cNvSpPr/>
          <p:nvPr/>
        </p:nvSpPr>
        <p:spPr>
          <a:xfrm>
            <a:off x="849500" y="1326279"/>
            <a:ext cx="1230024" cy="629849"/>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noFill/>
                <a:latin typeface="Bebas Neue"/>
              </a:rPr>
              <a:t>DATA</a:t>
            </a:r>
          </a:p>
        </p:txBody>
      </p:sp>
      <p:sp>
        <p:nvSpPr>
          <p:cNvPr id="244" name="Google Shape;244;p34"/>
          <p:cNvSpPr/>
          <p:nvPr/>
        </p:nvSpPr>
        <p:spPr>
          <a:xfrm>
            <a:off x="3870412" y="866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a:solidFill>
                  <a:schemeClr val="lt2"/>
                </a:solidFill>
                <a:latin typeface="Bebas Neue"/>
                <a:ea typeface="Bebas Neue"/>
                <a:cs typeface="Bebas Neue"/>
                <a:sym typeface="Bebas Neue"/>
              </a:rPr>
              <a:t>Data ANALYSIS</a:t>
            </a:r>
            <a:endParaRPr>
              <a:solidFill>
                <a:schemeClr val="lt2"/>
              </a:solidFill>
            </a:endParaRPr>
          </a:p>
        </p:txBody>
      </p:sp>
      <p:sp>
        <p:nvSpPr>
          <p:cNvPr id="246" name="Google Shape;246;p34">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247" name="Google Shape;247;p34">
            <a:hlinkClick r:id="" action="ppaction://noaction"/>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ANALYSIS</a:t>
            </a:r>
            <a:endParaRPr sz="1000" dirty="0">
              <a:solidFill>
                <a:schemeClr val="dk1"/>
              </a:solidFill>
              <a:latin typeface="Bebas Neue"/>
              <a:ea typeface="Bebas Neue"/>
              <a:cs typeface="Bebas Neue"/>
              <a:sym typeface="Bebas Neue"/>
            </a:endParaRPr>
          </a:p>
        </p:txBody>
      </p:sp>
      <p:sp>
        <p:nvSpPr>
          <p:cNvPr id="248" name="Google Shape;248;p34">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249" name="Google Shape;249;p34"/>
          <p:cNvGrpSpPr/>
          <p:nvPr/>
        </p:nvGrpSpPr>
        <p:grpSpPr>
          <a:xfrm>
            <a:off x="706038" y="312972"/>
            <a:ext cx="140222" cy="140409"/>
            <a:chOff x="2741000" y="199475"/>
            <a:chExt cx="191953" cy="192210"/>
          </a:xfrm>
        </p:grpSpPr>
        <p:sp>
          <p:nvSpPr>
            <p:cNvPr id="250" name="Google Shape;250;p3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34"/>
          <p:cNvGrpSpPr/>
          <p:nvPr/>
        </p:nvGrpSpPr>
        <p:grpSpPr>
          <a:xfrm>
            <a:off x="5041963" y="757530"/>
            <a:ext cx="3701872" cy="3762679"/>
            <a:chOff x="5041963" y="757530"/>
            <a:chExt cx="3701872" cy="3762679"/>
          </a:xfrm>
        </p:grpSpPr>
        <p:sp>
          <p:nvSpPr>
            <p:cNvPr id="260" name="Google Shape;260;p34"/>
            <p:cNvSpPr/>
            <p:nvPr/>
          </p:nvSpPr>
          <p:spPr>
            <a:xfrm rot="7198710">
              <a:off x="6604948" y="1367176"/>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34"/>
            <p:cNvGrpSpPr/>
            <p:nvPr/>
          </p:nvGrpSpPr>
          <p:grpSpPr>
            <a:xfrm>
              <a:off x="5536526" y="2174241"/>
              <a:ext cx="858975" cy="300968"/>
              <a:chOff x="2271950" y="2722775"/>
              <a:chExt cx="575875" cy="201775"/>
            </a:xfrm>
          </p:grpSpPr>
          <p:sp>
            <p:nvSpPr>
              <p:cNvPr id="262" name="Google Shape;262;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4"/>
            <p:cNvSpPr/>
            <p:nvPr/>
          </p:nvSpPr>
          <p:spPr>
            <a:xfrm rot="8100000">
              <a:off x="6648045" y="27828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rot="7198710">
              <a:off x="5934873" y="32980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34"/>
            <p:cNvGrpSpPr/>
            <p:nvPr/>
          </p:nvGrpSpPr>
          <p:grpSpPr>
            <a:xfrm>
              <a:off x="6056200" y="1535350"/>
              <a:ext cx="2293204" cy="1710167"/>
              <a:chOff x="1062800" y="1986296"/>
              <a:chExt cx="2169540" cy="1617945"/>
            </a:xfrm>
          </p:grpSpPr>
          <p:sp>
            <p:nvSpPr>
              <p:cNvPr id="270" name="Google Shape;270;p34"/>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4"/>
            <p:cNvGrpSpPr/>
            <p:nvPr/>
          </p:nvGrpSpPr>
          <p:grpSpPr>
            <a:xfrm>
              <a:off x="7524694" y="2964516"/>
              <a:ext cx="953591" cy="334099"/>
              <a:chOff x="2271950" y="2722775"/>
              <a:chExt cx="575875" cy="201775"/>
            </a:xfrm>
          </p:grpSpPr>
          <p:sp>
            <p:nvSpPr>
              <p:cNvPr id="285" name="Google Shape;285;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4"/>
            <p:cNvGrpSpPr/>
            <p:nvPr/>
          </p:nvGrpSpPr>
          <p:grpSpPr>
            <a:xfrm>
              <a:off x="7653574" y="1141618"/>
              <a:ext cx="695830" cy="643529"/>
              <a:chOff x="3407216" y="1944760"/>
              <a:chExt cx="535831" cy="495479"/>
            </a:xfrm>
          </p:grpSpPr>
          <p:sp>
            <p:nvSpPr>
              <p:cNvPr id="291" name="Google Shape;291;p34"/>
              <p:cNvSpPr/>
              <p:nvPr/>
            </p:nvSpPr>
            <p:spPr>
              <a:xfrm>
                <a:off x="3747055" y="2059977"/>
                <a:ext cx="195992" cy="130486"/>
              </a:xfrm>
              <a:custGeom>
                <a:avLst/>
                <a:gdLst/>
                <a:ahLst/>
                <a:cxnLst/>
                <a:rect l="l" t="t" r="r" b="b"/>
                <a:pathLst>
                  <a:path w="5969" h="3974" extrusionOk="0">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3715468" y="1944760"/>
                <a:ext cx="143916" cy="193628"/>
              </a:xfrm>
              <a:custGeom>
                <a:avLst/>
                <a:gdLst/>
                <a:ahLst/>
                <a:cxnLst/>
                <a:rect l="l" t="t" r="r" b="b"/>
                <a:pathLst>
                  <a:path w="4383" h="5897" extrusionOk="0">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4"/>
              <p:cNvSpPr/>
              <p:nvPr/>
            </p:nvSpPr>
            <p:spPr>
              <a:xfrm>
                <a:off x="3407216" y="2031904"/>
                <a:ext cx="459197" cy="408336"/>
              </a:xfrm>
              <a:custGeom>
                <a:avLst/>
                <a:gdLst/>
                <a:ahLst/>
                <a:cxnLst/>
                <a:rect l="l" t="t" r="r" b="b"/>
                <a:pathLst>
                  <a:path w="13985" h="12436" extrusionOk="0">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34"/>
            <p:cNvSpPr/>
            <p:nvPr/>
          </p:nvSpPr>
          <p:spPr>
            <a:xfrm>
              <a:off x="8170289" y="42038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8030063" y="7575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p:nvPr/>
          </p:nvSpPr>
          <p:spPr>
            <a:xfrm>
              <a:off x="5256650"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70829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565327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5041963"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5692426" y="40286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rot="-1685758">
              <a:off x="6377366"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rot="-1685758">
              <a:off x="7465216" y="40524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a:off x="6575627" y="38168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5138089" y="15277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4"/>
            <p:cNvGrpSpPr/>
            <p:nvPr/>
          </p:nvGrpSpPr>
          <p:grpSpPr>
            <a:xfrm>
              <a:off x="6882732" y="2040297"/>
              <a:ext cx="1861102" cy="1904111"/>
              <a:chOff x="6882732" y="2040297"/>
              <a:chExt cx="1861102" cy="1904111"/>
            </a:xfrm>
          </p:grpSpPr>
          <p:grpSp>
            <p:nvGrpSpPr>
              <p:cNvPr id="306" name="Google Shape;306;p34"/>
              <p:cNvGrpSpPr/>
              <p:nvPr/>
            </p:nvGrpSpPr>
            <p:grpSpPr>
              <a:xfrm rot="1800000">
                <a:off x="7153488" y="2273972"/>
                <a:ext cx="1319590" cy="1436760"/>
                <a:chOff x="2956444" y="-416775"/>
                <a:chExt cx="1627918" cy="1772276"/>
              </a:xfrm>
            </p:grpSpPr>
            <p:sp>
              <p:nvSpPr>
                <p:cNvPr id="307" name="Google Shape;307;p34"/>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4"/>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2" name="Google Shape;322;p34">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12364"/>
            <a:ext cx="7715400" cy="4192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Task 7</a:t>
            </a:r>
            <a:endParaRPr sz="1800" dirty="0"/>
          </a:p>
        </p:txBody>
      </p:sp>
      <p:sp>
        <p:nvSpPr>
          <p:cNvPr id="355" name="Google Shape;355;p36"/>
          <p:cNvSpPr txBox="1">
            <a:spLocks noGrp="1"/>
          </p:cNvSpPr>
          <p:nvPr>
            <p:ph type="subTitle" idx="1"/>
          </p:nvPr>
        </p:nvSpPr>
        <p:spPr>
          <a:xfrm>
            <a:off x="714299" y="786889"/>
            <a:ext cx="6663246" cy="679019"/>
          </a:xfrm>
          <a:prstGeom prst="rect">
            <a:avLst/>
          </a:prstGeom>
        </p:spPr>
        <p:txBody>
          <a:bodyPr spcFirstLastPara="1" wrap="square" lIns="91425" tIns="91425" rIns="91425" bIns="91425" anchor="t" anchorCtr="0">
            <a:noAutofit/>
          </a:bodyPr>
          <a:lstStyle/>
          <a:p>
            <a:pPr marL="0" lvl="0" indent="0">
              <a:buClr>
                <a:schemeClr val="hlink"/>
              </a:buClr>
              <a:buSzPts val="1100"/>
              <a:buNone/>
            </a:pPr>
            <a:r>
              <a:rPr lang="en-US" sz="1100" dirty="0"/>
              <a:t>The Music of Queen and Kris Kristofferson has seen an unlikely resurgence. As an unintended consequence, movies starting with the letters "K” and "Q" have also soared in popularity. Display the movie titles starting with the letters "K” and "Q”.</a:t>
            </a:r>
            <a:endParaRPr sz="1100" dirty="0"/>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0" name="Google Shape;380;p36">
            <a:hlinkClick r:id="" action="ppaction://noaction"/>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81" name="Google Shape;381;p36">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CONTACT</a:t>
            </a:r>
            <a:endParaRPr sz="1000" dirty="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6">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1"/>
          <p:cNvGraphicFramePr>
            <a:graphicFrameLocks noGrp="1"/>
          </p:cNvGraphicFramePr>
          <p:nvPr>
            <p:extLst>
              <p:ext uri="{D42A27DB-BD31-4B8C-83A1-F6EECF244321}">
                <p14:modId xmlns:p14="http://schemas.microsoft.com/office/powerpoint/2010/main" val="2910172755"/>
              </p:ext>
            </p:extLst>
          </p:nvPr>
        </p:nvGraphicFramePr>
        <p:xfrm>
          <a:off x="814483" y="1609823"/>
          <a:ext cx="6406926" cy="2042084"/>
        </p:xfrm>
        <a:graphic>
          <a:graphicData uri="http://schemas.openxmlformats.org/drawingml/2006/table">
            <a:tbl>
              <a:tblPr firstRow="1" bandRow="1">
                <a:tableStyleId>{0A88C95F-0FA6-4245-827A-89CF10E93C51}</a:tableStyleId>
              </a:tblPr>
              <a:tblGrid>
                <a:gridCol w="2135642">
                  <a:extLst>
                    <a:ext uri="{9D8B030D-6E8A-4147-A177-3AD203B41FA5}">
                      <a16:colId xmlns:a16="http://schemas.microsoft.com/office/drawing/2014/main" val="4161989185"/>
                    </a:ext>
                  </a:extLst>
                </a:gridCol>
                <a:gridCol w="2135642">
                  <a:extLst>
                    <a:ext uri="{9D8B030D-6E8A-4147-A177-3AD203B41FA5}">
                      <a16:colId xmlns:a16="http://schemas.microsoft.com/office/drawing/2014/main" val="593288855"/>
                    </a:ext>
                  </a:extLst>
                </a:gridCol>
                <a:gridCol w="2135642">
                  <a:extLst>
                    <a:ext uri="{9D8B030D-6E8A-4147-A177-3AD203B41FA5}">
                      <a16:colId xmlns:a16="http://schemas.microsoft.com/office/drawing/2014/main" val="2679209236"/>
                    </a:ext>
                  </a:extLst>
                </a:gridCol>
              </a:tblGrid>
              <a:tr h="2042084">
                <a:tc>
                  <a:txBody>
                    <a:bodyPr/>
                    <a:lstStyle/>
                    <a:p>
                      <a:r>
                        <a:rPr lang="en-US" dirty="0">
                          <a:solidFill>
                            <a:schemeClr val="accent1"/>
                          </a:solidFill>
                        </a:rPr>
                        <a:t>METHODS</a:t>
                      </a:r>
                    </a:p>
                    <a:p>
                      <a:endParaRPr lang="en-US" dirty="0">
                        <a:solidFill>
                          <a:schemeClr val="accent1"/>
                        </a:solidFill>
                      </a:endParaRPr>
                    </a:p>
                    <a:p>
                      <a:r>
                        <a:rPr lang="en-US" dirty="0">
                          <a:solidFill>
                            <a:srgbClr val="00B050"/>
                          </a:solidFill>
                          <a:effectLst>
                            <a:outerShdw blurRad="38100" dist="38100" dir="2700000" algn="tl">
                              <a:srgbClr val="000000">
                                <a:alpha val="43137"/>
                              </a:srgbClr>
                            </a:outerShdw>
                          </a:effectLst>
                        </a:rPr>
                        <a:t>SELECT</a:t>
                      </a:r>
                    </a:p>
                    <a:p>
                      <a:endParaRPr lang="en-US" dirty="0">
                        <a:solidFill>
                          <a:srgbClr val="00B050"/>
                        </a:solidFill>
                        <a:effectLst>
                          <a:outerShdw blurRad="38100" dist="38100" dir="2700000" algn="tl">
                            <a:srgbClr val="000000">
                              <a:alpha val="43137"/>
                            </a:srgbClr>
                          </a:outerShdw>
                        </a:effectLst>
                      </a:endParaRPr>
                    </a:p>
                    <a:p>
                      <a:r>
                        <a:rPr lang="en-US" dirty="0">
                          <a:solidFill>
                            <a:srgbClr val="00B050"/>
                          </a:solidFill>
                          <a:effectLst>
                            <a:outerShdw blurRad="38100" dist="38100" dir="2700000" algn="tl">
                              <a:srgbClr val="000000">
                                <a:alpha val="43137"/>
                              </a:srgbClr>
                            </a:outerShdw>
                          </a:effectLst>
                        </a:rPr>
                        <a:t>LIKE</a:t>
                      </a:r>
                    </a:p>
                  </a:txBody>
                  <a:tcPr/>
                </a:tc>
                <a:tc>
                  <a:txBody>
                    <a:bodyPr/>
                    <a:lstStyle/>
                    <a:p>
                      <a:r>
                        <a:rPr lang="en-US" dirty="0">
                          <a:solidFill>
                            <a:schemeClr val="accent1"/>
                          </a:solidFill>
                        </a:rPr>
                        <a:t>OUTPUT</a:t>
                      </a:r>
                      <a:endParaRPr lang="en-IN" dirty="0">
                        <a:solidFill>
                          <a:schemeClr val="accent1"/>
                        </a:solidFill>
                      </a:endParaRPr>
                    </a:p>
                  </a:txBody>
                  <a:tcPr/>
                </a:tc>
                <a:tc>
                  <a:txBody>
                    <a:bodyPr/>
                    <a:lstStyle/>
                    <a:p>
                      <a:r>
                        <a:rPr lang="en-US" dirty="0">
                          <a:solidFill>
                            <a:schemeClr val="accent1"/>
                          </a:solidFill>
                        </a:rPr>
                        <a:t>CONCLUSION</a:t>
                      </a:r>
                      <a:endParaRPr lang="en-IN" dirty="0">
                        <a:solidFill>
                          <a:schemeClr val="accent1"/>
                        </a:solidFill>
                      </a:endParaRPr>
                    </a:p>
                    <a:p>
                      <a:endParaRPr lang="en-US" dirty="0">
                        <a:solidFill>
                          <a:srgbClr val="002060"/>
                        </a:solidFill>
                      </a:endParaRPr>
                    </a:p>
                    <a:p>
                      <a:r>
                        <a:rPr lang="en-US" dirty="0">
                          <a:solidFill>
                            <a:srgbClr val="00B050"/>
                          </a:solidFill>
                        </a:rPr>
                        <a:t>From</a:t>
                      </a:r>
                      <a:r>
                        <a:rPr lang="en-US" baseline="0" dirty="0">
                          <a:solidFill>
                            <a:srgbClr val="00B050"/>
                          </a:solidFill>
                        </a:rPr>
                        <a:t> the data the movie titles which stats with letter ‘K’ and ‘Q’ are being found.</a:t>
                      </a:r>
                      <a:endParaRPr lang="en-US" dirty="0">
                        <a:solidFill>
                          <a:srgbClr val="00B050"/>
                        </a:solidFill>
                      </a:endParaRPr>
                    </a:p>
                  </a:txBody>
                  <a:tcPr/>
                </a:tc>
                <a:extLst>
                  <a:ext uri="{0D108BD9-81ED-4DB2-BD59-A6C34878D82A}">
                    <a16:rowId xmlns:a16="http://schemas.microsoft.com/office/drawing/2014/main" val="1115450101"/>
                  </a:ext>
                </a:extLst>
              </a:tr>
            </a:tbl>
          </a:graphicData>
        </a:graphic>
      </p:graphicFrame>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5833" t="47407" r="68182" b="25926"/>
          <a:stretch/>
        </p:blipFill>
        <p:spPr>
          <a:xfrm>
            <a:off x="3128651" y="2018060"/>
            <a:ext cx="1461655" cy="1371600"/>
          </a:xfrm>
          <a:prstGeom prst="rect">
            <a:avLst/>
          </a:prstGeom>
        </p:spPr>
      </p:pic>
    </p:spTree>
    <p:extLst>
      <p:ext uri="{BB962C8B-B14F-4D97-AF65-F5344CB8AC3E}">
        <p14:creationId xmlns:p14="http://schemas.microsoft.com/office/powerpoint/2010/main" val="2104315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12364"/>
            <a:ext cx="7715400" cy="4192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Task 8</a:t>
            </a:r>
            <a:endParaRPr sz="1800" dirty="0"/>
          </a:p>
        </p:txBody>
      </p:sp>
      <p:sp>
        <p:nvSpPr>
          <p:cNvPr id="355" name="Google Shape;355;p36"/>
          <p:cNvSpPr txBox="1">
            <a:spLocks noGrp="1"/>
          </p:cNvSpPr>
          <p:nvPr>
            <p:ph type="subTitle" idx="1"/>
          </p:nvPr>
        </p:nvSpPr>
        <p:spPr>
          <a:xfrm>
            <a:off x="714299" y="786889"/>
            <a:ext cx="6663246" cy="6790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IN" dirty="0"/>
              <a:t>The movie ‘AGENT TRUMAN’ has been a great success . Display the first name and last name of all actors who are a part of this movie.</a:t>
            </a:r>
            <a:endParaRPr dirty="0"/>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0" name="Google Shape;380;p36">
            <a:hlinkClick r:id="" action="ppaction://noaction"/>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81" name="Google Shape;381;p36">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CONTACT</a:t>
            </a:r>
            <a:endParaRPr sz="1000" dirty="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6">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1"/>
          <p:cNvGraphicFramePr>
            <a:graphicFrameLocks noGrp="1"/>
          </p:cNvGraphicFramePr>
          <p:nvPr>
            <p:extLst>
              <p:ext uri="{D42A27DB-BD31-4B8C-83A1-F6EECF244321}">
                <p14:modId xmlns:p14="http://schemas.microsoft.com/office/powerpoint/2010/main" val="676973578"/>
              </p:ext>
            </p:extLst>
          </p:nvPr>
        </p:nvGraphicFramePr>
        <p:xfrm>
          <a:off x="814483" y="1500593"/>
          <a:ext cx="6406926" cy="2615319"/>
        </p:xfrm>
        <a:graphic>
          <a:graphicData uri="http://schemas.openxmlformats.org/drawingml/2006/table">
            <a:tbl>
              <a:tblPr firstRow="1" bandRow="1">
                <a:tableStyleId>{0A88C95F-0FA6-4245-827A-89CF10E93C51}</a:tableStyleId>
              </a:tblPr>
              <a:tblGrid>
                <a:gridCol w="2135642">
                  <a:extLst>
                    <a:ext uri="{9D8B030D-6E8A-4147-A177-3AD203B41FA5}">
                      <a16:colId xmlns:a16="http://schemas.microsoft.com/office/drawing/2014/main" val="4161989185"/>
                    </a:ext>
                  </a:extLst>
                </a:gridCol>
                <a:gridCol w="2135642">
                  <a:extLst>
                    <a:ext uri="{9D8B030D-6E8A-4147-A177-3AD203B41FA5}">
                      <a16:colId xmlns:a16="http://schemas.microsoft.com/office/drawing/2014/main" val="593288855"/>
                    </a:ext>
                  </a:extLst>
                </a:gridCol>
                <a:gridCol w="2135642">
                  <a:extLst>
                    <a:ext uri="{9D8B030D-6E8A-4147-A177-3AD203B41FA5}">
                      <a16:colId xmlns:a16="http://schemas.microsoft.com/office/drawing/2014/main" val="2679209236"/>
                    </a:ext>
                  </a:extLst>
                </a:gridCol>
              </a:tblGrid>
              <a:tr h="2615319">
                <a:tc>
                  <a:txBody>
                    <a:bodyPr/>
                    <a:lstStyle/>
                    <a:p>
                      <a:r>
                        <a:rPr lang="en-US" dirty="0">
                          <a:solidFill>
                            <a:schemeClr val="accent1"/>
                          </a:solidFill>
                        </a:rPr>
                        <a:t>METHODS</a:t>
                      </a:r>
                    </a:p>
                    <a:p>
                      <a:endParaRPr lang="en-US" dirty="0">
                        <a:solidFill>
                          <a:schemeClr val="accent1"/>
                        </a:solidFill>
                      </a:endParaRPr>
                    </a:p>
                    <a:p>
                      <a:r>
                        <a:rPr lang="en-US" sz="1200" dirty="0">
                          <a:solidFill>
                            <a:srgbClr val="00B050"/>
                          </a:solidFill>
                          <a:effectLst>
                            <a:outerShdw blurRad="38100" dist="38100" dir="2700000" algn="tl">
                              <a:srgbClr val="000000">
                                <a:alpha val="43137"/>
                              </a:srgbClr>
                            </a:outerShdw>
                          </a:effectLst>
                        </a:rPr>
                        <a:t>SELECT</a:t>
                      </a:r>
                    </a:p>
                    <a:p>
                      <a:endParaRPr lang="en-US" sz="1200" dirty="0">
                        <a:solidFill>
                          <a:srgbClr val="00B050"/>
                        </a:solidFill>
                        <a:effectLst>
                          <a:outerShdw blurRad="38100" dist="38100" dir="2700000" algn="tl">
                            <a:srgbClr val="000000">
                              <a:alpha val="43137"/>
                            </a:srgbClr>
                          </a:outerShdw>
                        </a:effectLst>
                      </a:endParaRPr>
                    </a:p>
                    <a:p>
                      <a:r>
                        <a:rPr lang="en-US" sz="1200" dirty="0">
                          <a:solidFill>
                            <a:srgbClr val="00B050"/>
                          </a:solidFill>
                          <a:effectLst>
                            <a:outerShdw blurRad="38100" dist="38100" dir="2700000" algn="tl">
                              <a:srgbClr val="000000">
                                <a:alpha val="43137"/>
                              </a:srgbClr>
                            </a:outerShdw>
                          </a:effectLst>
                        </a:rPr>
                        <a:t>Joined</a:t>
                      </a:r>
                      <a:r>
                        <a:rPr lang="en-US" sz="1200" baseline="0" dirty="0">
                          <a:solidFill>
                            <a:srgbClr val="00B050"/>
                          </a:solidFill>
                          <a:effectLst>
                            <a:outerShdw blurRad="38100" dist="38100" dir="2700000" algn="tl">
                              <a:srgbClr val="000000">
                                <a:alpha val="43137"/>
                              </a:srgbClr>
                            </a:outerShdw>
                          </a:effectLst>
                        </a:rPr>
                        <a:t>  using </a:t>
                      </a:r>
                      <a:r>
                        <a:rPr lang="en-US" sz="1200" baseline="0" dirty="0" err="1">
                          <a:solidFill>
                            <a:srgbClr val="00B050"/>
                          </a:solidFill>
                          <a:effectLst>
                            <a:outerShdw blurRad="38100" dist="38100" dir="2700000" algn="tl">
                              <a:srgbClr val="000000">
                                <a:alpha val="43137"/>
                              </a:srgbClr>
                            </a:outerShdw>
                          </a:effectLst>
                        </a:rPr>
                        <a:t>actor_id</a:t>
                      </a:r>
                      <a:endParaRPr lang="en-US" sz="1200" baseline="0" dirty="0">
                        <a:solidFill>
                          <a:srgbClr val="00B050"/>
                        </a:solidFill>
                        <a:effectLst>
                          <a:outerShdw blurRad="38100" dist="38100" dir="2700000" algn="tl">
                            <a:srgbClr val="000000">
                              <a:alpha val="43137"/>
                            </a:srgbClr>
                          </a:outerShdw>
                        </a:effectLst>
                      </a:endParaRPr>
                    </a:p>
                    <a:p>
                      <a:endParaRPr lang="en-US" sz="1200" dirty="0">
                        <a:solidFill>
                          <a:srgbClr val="00B050"/>
                        </a:solidFill>
                        <a:effectLst>
                          <a:outerShdw blurRad="38100" dist="38100" dir="2700000" algn="tl">
                            <a:srgbClr val="000000">
                              <a:alpha val="43137"/>
                            </a:srgbClr>
                          </a:outerShdw>
                        </a:effectLst>
                      </a:endParaRPr>
                    </a:p>
                    <a:p>
                      <a:r>
                        <a:rPr lang="en-US" sz="1200" dirty="0">
                          <a:solidFill>
                            <a:srgbClr val="00B050"/>
                          </a:solidFill>
                          <a:effectLst>
                            <a:outerShdw blurRad="38100" dist="38100" dir="2700000" algn="tl">
                              <a:srgbClr val="000000">
                                <a:alpha val="43137"/>
                              </a:srgbClr>
                            </a:outerShdw>
                          </a:effectLst>
                        </a:rPr>
                        <a:t>Joined</a:t>
                      </a:r>
                      <a:r>
                        <a:rPr lang="en-US" sz="1200" baseline="0" dirty="0">
                          <a:solidFill>
                            <a:srgbClr val="00B050"/>
                          </a:solidFill>
                          <a:effectLst>
                            <a:outerShdw blurRad="38100" dist="38100" dir="2700000" algn="tl">
                              <a:srgbClr val="000000">
                                <a:alpha val="43137"/>
                              </a:srgbClr>
                            </a:outerShdw>
                          </a:effectLst>
                        </a:rPr>
                        <a:t> using film id</a:t>
                      </a:r>
                      <a:endParaRPr lang="en-US" sz="1200" dirty="0">
                        <a:solidFill>
                          <a:srgbClr val="00B050"/>
                        </a:solidFill>
                        <a:effectLst>
                          <a:outerShdw blurRad="38100" dist="38100" dir="2700000" algn="tl">
                            <a:srgbClr val="000000">
                              <a:alpha val="43137"/>
                            </a:srgbClr>
                          </a:outerShdw>
                        </a:effectLst>
                      </a:endParaRPr>
                    </a:p>
                    <a:p>
                      <a:endParaRPr lang="en-US" sz="1200" dirty="0">
                        <a:solidFill>
                          <a:srgbClr val="00B050"/>
                        </a:solidFill>
                        <a:effectLst>
                          <a:outerShdw blurRad="38100" dist="38100" dir="2700000" algn="tl">
                            <a:srgbClr val="000000">
                              <a:alpha val="43137"/>
                            </a:srgbClr>
                          </a:outerShdw>
                        </a:effectLst>
                      </a:endParaRPr>
                    </a:p>
                    <a:p>
                      <a:r>
                        <a:rPr lang="en-US" sz="1200" dirty="0">
                          <a:solidFill>
                            <a:srgbClr val="00B050"/>
                          </a:solidFill>
                          <a:effectLst>
                            <a:outerShdw blurRad="38100" dist="38100" dir="2700000" algn="tl">
                              <a:srgbClr val="000000">
                                <a:alpha val="43137"/>
                              </a:srgbClr>
                            </a:outerShdw>
                          </a:effectLst>
                        </a:rPr>
                        <a:t>Where</a:t>
                      </a:r>
                    </a:p>
                  </a:txBody>
                  <a:tcPr/>
                </a:tc>
                <a:tc>
                  <a:txBody>
                    <a:bodyPr/>
                    <a:lstStyle/>
                    <a:p>
                      <a:r>
                        <a:rPr lang="en-US" dirty="0">
                          <a:solidFill>
                            <a:schemeClr val="accent1"/>
                          </a:solidFill>
                        </a:rPr>
                        <a:t>OUTPUT</a:t>
                      </a:r>
                      <a:endParaRPr lang="en-IN" dirty="0">
                        <a:solidFill>
                          <a:schemeClr val="accent1"/>
                        </a:solidFill>
                      </a:endParaRPr>
                    </a:p>
                  </a:txBody>
                  <a:tcPr/>
                </a:tc>
                <a:tc>
                  <a:txBody>
                    <a:bodyPr/>
                    <a:lstStyle/>
                    <a:p>
                      <a:r>
                        <a:rPr lang="en-US" dirty="0">
                          <a:solidFill>
                            <a:schemeClr val="accent1"/>
                          </a:solidFill>
                        </a:rPr>
                        <a:t>CONCLUSION</a:t>
                      </a:r>
                      <a:endParaRPr lang="en-IN" dirty="0">
                        <a:solidFill>
                          <a:schemeClr val="accent1"/>
                        </a:solidFill>
                      </a:endParaRPr>
                    </a:p>
                    <a:p>
                      <a:endParaRPr lang="en-US" dirty="0">
                        <a:solidFill>
                          <a:srgbClr val="002060"/>
                        </a:solidFill>
                      </a:endParaRPr>
                    </a:p>
                    <a:p>
                      <a:r>
                        <a:rPr lang="en-US" dirty="0">
                          <a:solidFill>
                            <a:srgbClr val="00B050"/>
                          </a:solidFill>
                        </a:rPr>
                        <a:t>From</a:t>
                      </a:r>
                      <a:r>
                        <a:rPr lang="en-US" baseline="0" dirty="0">
                          <a:solidFill>
                            <a:srgbClr val="00B050"/>
                          </a:solidFill>
                        </a:rPr>
                        <a:t> the data the first name and last name as Actor’s </a:t>
                      </a:r>
                      <a:r>
                        <a:rPr lang="en-US" baseline="0" dirty="0" err="1">
                          <a:solidFill>
                            <a:srgbClr val="00B050"/>
                          </a:solidFill>
                        </a:rPr>
                        <a:t>fullname</a:t>
                      </a:r>
                      <a:r>
                        <a:rPr lang="en-US" baseline="0" dirty="0">
                          <a:solidFill>
                            <a:srgbClr val="00B050"/>
                          </a:solidFill>
                        </a:rPr>
                        <a:t> of the actors who acted on the movie ‘AGENT TRUMAN’ is listed.</a:t>
                      </a:r>
                      <a:endParaRPr lang="en-US" dirty="0">
                        <a:solidFill>
                          <a:srgbClr val="00B050"/>
                        </a:solidFill>
                      </a:endParaRPr>
                    </a:p>
                  </a:txBody>
                  <a:tcPr/>
                </a:tc>
                <a:extLst>
                  <a:ext uri="{0D108BD9-81ED-4DB2-BD59-A6C34878D82A}">
                    <a16:rowId xmlns:a16="http://schemas.microsoft.com/office/drawing/2014/main" val="1115450101"/>
                  </a:ext>
                </a:extLst>
              </a:tr>
            </a:tbl>
          </a:graphicData>
        </a:graphic>
      </p:graphicFrame>
      <p:pic>
        <p:nvPicPr>
          <p:cNvPr id="5" name="Picture 4">
            <a:extLst>
              <a:ext uri="{FF2B5EF4-FFF2-40B4-BE49-F238E27FC236}">
                <a16:creationId xmlns:a16="http://schemas.microsoft.com/office/drawing/2014/main" id="{55DB5476-CDE1-00D4-DCF1-0A8C96ECDA98}"/>
              </a:ext>
            </a:extLst>
          </p:cNvPr>
          <p:cNvPicPr>
            <a:picLocks noChangeAspect="1"/>
          </p:cNvPicPr>
          <p:nvPr/>
        </p:nvPicPr>
        <p:blipFill rotWithShape="1">
          <a:blip r:embed="rId5"/>
          <a:srcRect l="13165" t="37808" r="72035" b="39672"/>
          <a:stretch/>
        </p:blipFill>
        <p:spPr>
          <a:xfrm>
            <a:off x="3052657" y="2004057"/>
            <a:ext cx="1942943" cy="1811385"/>
          </a:xfrm>
          <a:prstGeom prst="rect">
            <a:avLst/>
          </a:prstGeom>
        </p:spPr>
      </p:pic>
    </p:spTree>
    <p:extLst>
      <p:ext uri="{BB962C8B-B14F-4D97-AF65-F5344CB8AC3E}">
        <p14:creationId xmlns:p14="http://schemas.microsoft.com/office/powerpoint/2010/main" val="2419590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297" y="463798"/>
            <a:ext cx="7715400" cy="4192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Task 9</a:t>
            </a:r>
            <a:endParaRPr sz="1800" dirty="0"/>
          </a:p>
        </p:txBody>
      </p:sp>
      <p:sp>
        <p:nvSpPr>
          <p:cNvPr id="355" name="Google Shape;355;p36"/>
          <p:cNvSpPr txBox="1">
            <a:spLocks noGrp="1"/>
          </p:cNvSpPr>
          <p:nvPr>
            <p:ph type="subTitle" idx="1"/>
          </p:nvPr>
        </p:nvSpPr>
        <p:spPr>
          <a:xfrm>
            <a:off x="714297" y="717288"/>
            <a:ext cx="6663246" cy="6790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IN" dirty="0"/>
              <a:t>Sales has been down among the family audience with kids . The management wants to promote the movies that falls under the ‘children’ category. Identify and display the names of the movies in the family category.</a:t>
            </a:r>
            <a:endParaRPr dirty="0"/>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0" name="Google Shape;380;p36">
            <a:hlinkClick r:id="" action="ppaction://noaction"/>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81" name="Google Shape;381;p36">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CONTACT</a:t>
            </a:r>
            <a:endParaRPr sz="1000" dirty="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6">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1"/>
          <p:cNvGraphicFramePr>
            <a:graphicFrameLocks noGrp="1"/>
          </p:cNvGraphicFramePr>
          <p:nvPr>
            <p:extLst>
              <p:ext uri="{D42A27DB-BD31-4B8C-83A1-F6EECF244321}">
                <p14:modId xmlns:p14="http://schemas.microsoft.com/office/powerpoint/2010/main" val="146950055"/>
              </p:ext>
            </p:extLst>
          </p:nvPr>
        </p:nvGraphicFramePr>
        <p:xfrm>
          <a:off x="814483" y="1524000"/>
          <a:ext cx="6406926" cy="2881745"/>
        </p:xfrm>
        <a:graphic>
          <a:graphicData uri="http://schemas.openxmlformats.org/drawingml/2006/table">
            <a:tbl>
              <a:tblPr firstRow="1" bandRow="1">
                <a:tableStyleId>{0A88C95F-0FA6-4245-827A-89CF10E93C51}</a:tableStyleId>
              </a:tblPr>
              <a:tblGrid>
                <a:gridCol w="2135642">
                  <a:extLst>
                    <a:ext uri="{9D8B030D-6E8A-4147-A177-3AD203B41FA5}">
                      <a16:colId xmlns:a16="http://schemas.microsoft.com/office/drawing/2014/main" val="4161989185"/>
                    </a:ext>
                  </a:extLst>
                </a:gridCol>
                <a:gridCol w="2135642">
                  <a:extLst>
                    <a:ext uri="{9D8B030D-6E8A-4147-A177-3AD203B41FA5}">
                      <a16:colId xmlns:a16="http://schemas.microsoft.com/office/drawing/2014/main" val="593288855"/>
                    </a:ext>
                  </a:extLst>
                </a:gridCol>
                <a:gridCol w="2135642">
                  <a:extLst>
                    <a:ext uri="{9D8B030D-6E8A-4147-A177-3AD203B41FA5}">
                      <a16:colId xmlns:a16="http://schemas.microsoft.com/office/drawing/2014/main" val="2679209236"/>
                    </a:ext>
                  </a:extLst>
                </a:gridCol>
              </a:tblGrid>
              <a:tr h="2881745">
                <a:tc>
                  <a:txBody>
                    <a:bodyPr/>
                    <a:lstStyle/>
                    <a:p>
                      <a:r>
                        <a:rPr lang="en-US" dirty="0">
                          <a:solidFill>
                            <a:schemeClr val="accent1"/>
                          </a:solidFill>
                        </a:rPr>
                        <a:t>METHODS</a:t>
                      </a:r>
                    </a:p>
                    <a:p>
                      <a:endParaRPr lang="en-US" dirty="0">
                        <a:solidFill>
                          <a:schemeClr val="accent1"/>
                        </a:solidFill>
                      </a:endParaRPr>
                    </a:p>
                    <a:p>
                      <a:r>
                        <a:rPr lang="en-US" sz="1200" dirty="0">
                          <a:solidFill>
                            <a:srgbClr val="00B050"/>
                          </a:solidFill>
                          <a:effectLst>
                            <a:outerShdw blurRad="38100" dist="38100" dir="2700000" algn="tl">
                              <a:srgbClr val="000000">
                                <a:alpha val="43137"/>
                              </a:srgbClr>
                            </a:outerShdw>
                          </a:effectLst>
                        </a:rPr>
                        <a:t>SELECT</a:t>
                      </a:r>
                    </a:p>
                    <a:p>
                      <a:endParaRPr lang="en-US" sz="1200" dirty="0">
                        <a:solidFill>
                          <a:srgbClr val="00B050"/>
                        </a:solidFill>
                        <a:effectLst>
                          <a:outerShdw blurRad="38100" dist="38100" dir="2700000" algn="tl">
                            <a:srgbClr val="000000">
                              <a:alpha val="43137"/>
                            </a:srgbClr>
                          </a:outerShdw>
                        </a:effectLst>
                      </a:endParaRPr>
                    </a:p>
                    <a:p>
                      <a:r>
                        <a:rPr lang="en-US" sz="1200" dirty="0">
                          <a:solidFill>
                            <a:srgbClr val="00B050"/>
                          </a:solidFill>
                          <a:effectLst>
                            <a:outerShdw blurRad="38100" dist="38100" dir="2700000" algn="tl">
                              <a:srgbClr val="000000">
                                <a:alpha val="43137"/>
                              </a:srgbClr>
                            </a:outerShdw>
                          </a:effectLst>
                        </a:rPr>
                        <a:t>Joined</a:t>
                      </a:r>
                      <a:r>
                        <a:rPr lang="en-US" sz="1200" baseline="0" dirty="0">
                          <a:solidFill>
                            <a:srgbClr val="00B050"/>
                          </a:solidFill>
                          <a:effectLst>
                            <a:outerShdw blurRad="38100" dist="38100" dir="2700000" algn="tl">
                              <a:srgbClr val="000000">
                                <a:alpha val="43137"/>
                              </a:srgbClr>
                            </a:outerShdw>
                          </a:effectLst>
                        </a:rPr>
                        <a:t> using </a:t>
                      </a:r>
                      <a:r>
                        <a:rPr lang="en-US" sz="1200" baseline="0" dirty="0" err="1">
                          <a:solidFill>
                            <a:srgbClr val="00B050"/>
                          </a:solidFill>
                          <a:effectLst>
                            <a:outerShdw blurRad="38100" dist="38100" dir="2700000" algn="tl">
                              <a:srgbClr val="000000">
                                <a:alpha val="43137"/>
                              </a:srgbClr>
                            </a:outerShdw>
                          </a:effectLst>
                        </a:rPr>
                        <a:t>film_id</a:t>
                      </a:r>
                      <a:endParaRPr lang="en-US" sz="1200" baseline="0" dirty="0">
                        <a:solidFill>
                          <a:srgbClr val="00B050"/>
                        </a:solidFill>
                        <a:effectLst>
                          <a:outerShdw blurRad="38100" dist="38100" dir="2700000" algn="tl">
                            <a:srgbClr val="000000">
                              <a:alpha val="43137"/>
                            </a:srgbClr>
                          </a:outerShdw>
                        </a:effectLst>
                      </a:endParaRPr>
                    </a:p>
                    <a:p>
                      <a:endParaRPr lang="en-US" sz="1200" dirty="0">
                        <a:solidFill>
                          <a:srgbClr val="00B050"/>
                        </a:solidFill>
                        <a:effectLst>
                          <a:outerShdw blurRad="38100" dist="38100" dir="2700000" algn="tl">
                            <a:srgbClr val="000000">
                              <a:alpha val="43137"/>
                            </a:srgbClr>
                          </a:outerShdw>
                        </a:effectLst>
                      </a:endParaRPr>
                    </a:p>
                    <a:p>
                      <a:r>
                        <a:rPr lang="en-US" sz="1200" dirty="0">
                          <a:solidFill>
                            <a:srgbClr val="00B050"/>
                          </a:solidFill>
                          <a:effectLst>
                            <a:outerShdw blurRad="38100" dist="38100" dir="2700000" algn="tl">
                              <a:srgbClr val="000000">
                                <a:alpha val="43137"/>
                              </a:srgbClr>
                            </a:outerShdw>
                          </a:effectLst>
                        </a:rPr>
                        <a:t>Joined using</a:t>
                      </a:r>
                      <a:r>
                        <a:rPr lang="en-US" sz="1200" baseline="0" dirty="0">
                          <a:solidFill>
                            <a:srgbClr val="00B050"/>
                          </a:solidFill>
                          <a:effectLst>
                            <a:outerShdw blurRad="38100" dist="38100" dir="2700000" algn="tl">
                              <a:srgbClr val="000000">
                                <a:alpha val="43137"/>
                              </a:srgbClr>
                            </a:outerShdw>
                          </a:effectLst>
                        </a:rPr>
                        <a:t> </a:t>
                      </a:r>
                      <a:r>
                        <a:rPr lang="en-US" sz="1200" dirty="0">
                          <a:solidFill>
                            <a:srgbClr val="00B050"/>
                          </a:solidFill>
                          <a:effectLst>
                            <a:outerShdw blurRad="38100" dist="38100" dir="2700000" algn="tl">
                              <a:srgbClr val="000000">
                                <a:alpha val="43137"/>
                              </a:srgbClr>
                            </a:outerShdw>
                          </a:effectLst>
                        </a:rPr>
                        <a:t>category id</a:t>
                      </a:r>
                    </a:p>
                    <a:p>
                      <a:endParaRPr lang="en-US" sz="1200" baseline="0" dirty="0">
                        <a:solidFill>
                          <a:srgbClr val="00B050"/>
                        </a:solidFill>
                        <a:effectLst>
                          <a:outerShdw blurRad="38100" dist="38100" dir="2700000" algn="tl">
                            <a:srgbClr val="000000">
                              <a:alpha val="43137"/>
                            </a:srgbClr>
                          </a:outerShdw>
                        </a:effectLst>
                      </a:endParaRPr>
                    </a:p>
                    <a:p>
                      <a:r>
                        <a:rPr lang="en-US" sz="1200" dirty="0">
                          <a:solidFill>
                            <a:srgbClr val="00B050"/>
                          </a:solidFill>
                          <a:effectLst>
                            <a:outerShdw blurRad="38100" dist="38100" dir="2700000" algn="tl">
                              <a:srgbClr val="000000">
                                <a:alpha val="43137"/>
                              </a:srgbClr>
                            </a:outerShdw>
                          </a:effectLst>
                        </a:rPr>
                        <a:t> WHERE </a:t>
                      </a:r>
                    </a:p>
                    <a:p>
                      <a:r>
                        <a:rPr lang="en-US" sz="1200" dirty="0">
                          <a:solidFill>
                            <a:srgbClr val="00B050"/>
                          </a:solidFill>
                        </a:rPr>
                        <a:t> </a:t>
                      </a:r>
                      <a:endParaRPr lang="en-US" dirty="0">
                        <a:solidFill>
                          <a:schemeClr val="accent1"/>
                        </a:solidFill>
                      </a:endParaRPr>
                    </a:p>
                  </a:txBody>
                  <a:tcPr/>
                </a:tc>
                <a:tc>
                  <a:txBody>
                    <a:bodyPr/>
                    <a:lstStyle/>
                    <a:p>
                      <a:r>
                        <a:rPr lang="en-US" dirty="0">
                          <a:solidFill>
                            <a:schemeClr val="accent1"/>
                          </a:solidFill>
                        </a:rPr>
                        <a:t>OUTPUT</a:t>
                      </a:r>
                      <a:endParaRPr lang="en-IN" dirty="0">
                        <a:solidFill>
                          <a:schemeClr val="accent1"/>
                        </a:solidFill>
                      </a:endParaRPr>
                    </a:p>
                  </a:txBody>
                  <a:tcPr/>
                </a:tc>
                <a:tc>
                  <a:txBody>
                    <a:bodyPr/>
                    <a:lstStyle/>
                    <a:p>
                      <a:r>
                        <a:rPr lang="en-US" dirty="0">
                          <a:solidFill>
                            <a:schemeClr val="accent1"/>
                          </a:solidFill>
                        </a:rPr>
                        <a:t>CONCLUSION</a:t>
                      </a:r>
                      <a:endParaRPr lang="en-IN" dirty="0">
                        <a:solidFill>
                          <a:schemeClr val="accent1"/>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a:p>
                      <a:r>
                        <a:rPr lang="en-US" dirty="0">
                          <a:solidFill>
                            <a:srgbClr val="00B050"/>
                          </a:solidFill>
                        </a:rPr>
                        <a:t>From</a:t>
                      </a:r>
                      <a:r>
                        <a:rPr lang="en-US" baseline="0" dirty="0">
                          <a:solidFill>
                            <a:srgbClr val="00B050"/>
                          </a:solidFill>
                        </a:rPr>
                        <a:t> the data the movie titles in the family category is being listed.</a:t>
                      </a:r>
                      <a:endParaRPr lang="en-US" dirty="0">
                        <a:solidFill>
                          <a:srgbClr val="00B050"/>
                        </a:solidFill>
                      </a:endParaRPr>
                    </a:p>
                  </a:txBody>
                  <a:tcPr/>
                </a:tc>
                <a:extLst>
                  <a:ext uri="{0D108BD9-81ED-4DB2-BD59-A6C34878D82A}">
                    <a16:rowId xmlns:a16="http://schemas.microsoft.com/office/drawing/2014/main" val="1115450101"/>
                  </a:ext>
                </a:extLst>
              </a:tr>
            </a:tbl>
          </a:graphicData>
        </a:graphic>
      </p:graphicFrame>
      <p:pic>
        <p:nvPicPr>
          <p:cNvPr id="5" name="Picture 4">
            <a:extLst>
              <a:ext uri="{FF2B5EF4-FFF2-40B4-BE49-F238E27FC236}">
                <a16:creationId xmlns:a16="http://schemas.microsoft.com/office/drawing/2014/main" id="{E1756BD2-74A6-B96C-52FB-D3DAA6CA3C37}"/>
              </a:ext>
            </a:extLst>
          </p:cNvPr>
          <p:cNvPicPr>
            <a:picLocks noChangeAspect="1"/>
          </p:cNvPicPr>
          <p:nvPr/>
        </p:nvPicPr>
        <p:blipFill rotWithShape="1">
          <a:blip r:embed="rId5"/>
          <a:srcRect l="12624" t="38099" r="76125" b="37082"/>
          <a:stretch/>
        </p:blipFill>
        <p:spPr>
          <a:xfrm>
            <a:off x="3094075" y="1983959"/>
            <a:ext cx="1832344" cy="2187720"/>
          </a:xfrm>
          <a:prstGeom prst="rect">
            <a:avLst/>
          </a:prstGeom>
        </p:spPr>
      </p:pic>
    </p:spTree>
    <p:extLst>
      <p:ext uri="{BB962C8B-B14F-4D97-AF65-F5344CB8AC3E}">
        <p14:creationId xmlns:p14="http://schemas.microsoft.com/office/powerpoint/2010/main" val="3145371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12364"/>
            <a:ext cx="7715400" cy="4192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Task 10</a:t>
            </a:r>
            <a:endParaRPr sz="1800" dirty="0"/>
          </a:p>
        </p:txBody>
      </p:sp>
      <p:sp>
        <p:nvSpPr>
          <p:cNvPr id="355" name="Google Shape;355;p36"/>
          <p:cNvSpPr txBox="1">
            <a:spLocks noGrp="1"/>
          </p:cNvSpPr>
          <p:nvPr>
            <p:ph type="subTitle" idx="1"/>
          </p:nvPr>
        </p:nvSpPr>
        <p:spPr>
          <a:xfrm>
            <a:off x="714299" y="786889"/>
            <a:ext cx="6663246" cy="679019"/>
          </a:xfrm>
          <a:prstGeom prst="rect">
            <a:avLst/>
          </a:prstGeom>
        </p:spPr>
        <p:txBody>
          <a:bodyPr spcFirstLastPara="1" wrap="square" lIns="91425" tIns="91425" rIns="91425" bIns="91425" anchor="t" anchorCtr="0">
            <a:noAutofit/>
          </a:bodyPr>
          <a:lstStyle/>
          <a:p>
            <a:pPr marL="228600" lvl="0" indent="-228600">
              <a:buClr>
                <a:schemeClr val="hlink"/>
              </a:buClr>
              <a:buSzPts val="1100"/>
              <a:buFont typeface="+mj-lt"/>
              <a:buAutoNum type="alphaLcParenR"/>
            </a:pPr>
            <a:r>
              <a:rPr lang="en-US" sz="1200" dirty="0"/>
              <a:t>Display the average , maximum and minimum rental rates of movies based on </a:t>
            </a:r>
            <a:r>
              <a:rPr lang="en-US" sz="1200" dirty="0" err="1"/>
              <a:t>rating.sorted</a:t>
            </a:r>
            <a:r>
              <a:rPr lang="en-US" sz="1200" dirty="0"/>
              <a:t> in desc order of avg rental rates</a:t>
            </a:r>
          </a:p>
          <a:p>
            <a:pPr marL="228600" lvl="0" indent="-228600">
              <a:buClr>
                <a:schemeClr val="hlink"/>
              </a:buClr>
              <a:buSzPts val="1100"/>
              <a:buFont typeface="+mj-lt"/>
              <a:buAutoNum type="alphaLcParenR"/>
            </a:pPr>
            <a:r>
              <a:rPr lang="en-US" sz="1200" dirty="0"/>
              <a:t>Display the movies in desc order of rental frequencies</a:t>
            </a:r>
            <a:endParaRPr sz="1200" dirty="0"/>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0" name="Google Shape;380;p36">
            <a:hlinkClick r:id="" action="ppaction://noaction"/>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81" name="Google Shape;381;p36">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CONTACT</a:t>
            </a:r>
            <a:endParaRPr sz="1000" dirty="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6">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1"/>
          <p:cNvGraphicFramePr>
            <a:graphicFrameLocks noGrp="1"/>
          </p:cNvGraphicFramePr>
          <p:nvPr>
            <p:extLst>
              <p:ext uri="{D42A27DB-BD31-4B8C-83A1-F6EECF244321}">
                <p14:modId xmlns:p14="http://schemas.microsoft.com/office/powerpoint/2010/main" val="3179555757"/>
              </p:ext>
            </p:extLst>
          </p:nvPr>
        </p:nvGraphicFramePr>
        <p:xfrm>
          <a:off x="814483" y="1609823"/>
          <a:ext cx="6406926" cy="2870028"/>
        </p:xfrm>
        <a:graphic>
          <a:graphicData uri="http://schemas.openxmlformats.org/drawingml/2006/table">
            <a:tbl>
              <a:tblPr firstRow="1" bandRow="1">
                <a:tableStyleId>{0A88C95F-0FA6-4245-827A-89CF10E93C51}</a:tableStyleId>
              </a:tblPr>
              <a:tblGrid>
                <a:gridCol w="2135642">
                  <a:extLst>
                    <a:ext uri="{9D8B030D-6E8A-4147-A177-3AD203B41FA5}">
                      <a16:colId xmlns:a16="http://schemas.microsoft.com/office/drawing/2014/main" val="4161989185"/>
                    </a:ext>
                  </a:extLst>
                </a:gridCol>
                <a:gridCol w="2135642">
                  <a:extLst>
                    <a:ext uri="{9D8B030D-6E8A-4147-A177-3AD203B41FA5}">
                      <a16:colId xmlns:a16="http://schemas.microsoft.com/office/drawing/2014/main" val="593288855"/>
                    </a:ext>
                  </a:extLst>
                </a:gridCol>
                <a:gridCol w="2135642">
                  <a:extLst>
                    <a:ext uri="{9D8B030D-6E8A-4147-A177-3AD203B41FA5}">
                      <a16:colId xmlns:a16="http://schemas.microsoft.com/office/drawing/2014/main" val="2679209236"/>
                    </a:ext>
                  </a:extLst>
                </a:gridCol>
              </a:tblGrid>
              <a:tr h="2870028">
                <a:tc>
                  <a:txBody>
                    <a:bodyPr/>
                    <a:lstStyle/>
                    <a:p>
                      <a:r>
                        <a:rPr lang="en-US" dirty="0">
                          <a:solidFill>
                            <a:schemeClr val="accent1"/>
                          </a:solidFill>
                        </a:rPr>
                        <a:t>METHODS</a:t>
                      </a:r>
                    </a:p>
                    <a:p>
                      <a:endParaRPr lang="en-US" sz="1100" dirty="0">
                        <a:solidFill>
                          <a:srgbClr val="00B050"/>
                        </a:solidFill>
                      </a:endParaRPr>
                    </a:p>
                    <a:p>
                      <a:endParaRPr lang="en-US" sz="1100" dirty="0">
                        <a:solidFill>
                          <a:srgbClr val="00B050"/>
                        </a:solidFill>
                      </a:endParaRPr>
                    </a:p>
                    <a:p>
                      <a:r>
                        <a:rPr lang="en-US" sz="1100" dirty="0">
                          <a:solidFill>
                            <a:srgbClr val="00B050"/>
                          </a:solidFill>
                        </a:rPr>
                        <a:t>a)SELECT.</a:t>
                      </a:r>
                    </a:p>
                    <a:p>
                      <a:r>
                        <a:rPr lang="en-US" sz="1100" dirty="0">
                          <a:solidFill>
                            <a:srgbClr val="00B050"/>
                          </a:solidFill>
                        </a:rPr>
                        <a:t>Min, max and avg(rental rate)</a:t>
                      </a:r>
                    </a:p>
                    <a:p>
                      <a:r>
                        <a:rPr lang="en-US" sz="1100" dirty="0">
                          <a:solidFill>
                            <a:srgbClr val="00B050"/>
                          </a:solidFill>
                        </a:rPr>
                        <a:t>Group by</a:t>
                      </a:r>
                    </a:p>
                    <a:p>
                      <a:r>
                        <a:rPr lang="en-US" sz="1100" dirty="0">
                          <a:solidFill>
                            <a:srgbClr val="00B050"/>
                          </a:solidFill>
                        </a:rPr>
                        <a:t>Order by desc</a:t>
                      </a:r>
                    </a:p>
                    <a:p>
                      <a:endParaRPr lang="en-US" sz="1100" dirty="0">
                        <a:solidFill>
                          <a:srgbClr val="00B050"/>
                        </a:solidFill>
                      </a:endParaRPr>
                    </a:p>
                    <a:p>
                      <a:endParaRPr lang="en-US" sz="1100" dirty="0">
                        <a:solidFill>
                          <a:srgbClr val="00B050"/>
                        </a:solidFill>
                      </a:endParaRPr>
                    </a:p>
                    <a:p>
                      <a:endParaRPr lang="en-US" sz="1100" dirty="0">
                        <a:solidFill>
                          <a:srgbClr val="00B050"/>
                        </a:solidFill>
                      </a:endParaRPr>
                    </a:p>
                    <a:p>
                      <a:r>
                        <a:rPr lang="en-US" sz="1100" dirty="0">
                          <a:solidFill>
                            <a:srgbClr val="00B050"/>
                          </a:solidFill>
                          <a:effectLst>
                            <a:outerShdw blurRad="38100" dist="38100" dir="2700000" algn="tl">
                              <a:srgbClr val="000000">
                                <a:alpha val="43137"/>
                              </a:srgbClr>
                            </a:outerShdw>
                          </a:effectLst>
                        </a:rPr>
                        <a:t>b)SELECT</a:t>
                      </a:r>
                    </a:p>
                    <a:p>
                      <a:r>
                        <a:rPr lang="en-US" sz="1100" dirty="0">
                          <a:solidFill>
                            <a:srgbClr val="00B050"/>
                          </a:solidFill>
                          <a:effectLst>
                            <a:outerShdw blurRad="38100" dist="38100" dir="2700000" algn="tl">
                              <a:srgbClr val="000000">
                                <a:alpha val="43137"/>
                              </a:srgbClr>
                            </a:outerShdw>
                          </a:effectLst>
                        </a:rPr>
                        <a:t>Joined</a:t>
                      </a:r>
                      <a:r>
                        <a:rPr lang="en-US" sz="1100" baseline="0" dirty="0">
                          <a:solidFill>
                            <a:srgbClr val="00B050"/>
                          </a:solidFill>
                          <a:effectLst>
                            <a:outerShdw blurRad="38100" dist="38100" dir="2700000" algn="tl">
                              <a:srgbClr val="000000">
                                <a:alpha val="43137"/>
                              </a:srgbClr>
                            </a:outerShdw>
                          </a:effectLst>
                        </a:rPr>
                        <a:t> on film Id</a:t>
                      </a:r>
                      <a:endParaRPr lang="en-US" sz="1100" dirty="0">
                        <a:solidFill>
                          <a:srgbClr val="00B050"/>
                        </a:solidFill>
                        <a:effectLst>
                          <a:outerShdw blurRad="38100" dist="38100" dir="2700000" algn="tl">
                            <a:srgbClr val="000000">
                              <a:alpha val="43137"/>
                            </a:srgbClr>
                          </a:outerShdw>
                        </a:effectLst>
                      </a:endParaRPr>
                    </a:p>
                    <a:p>
                      <a:r>
                        <a:rPr lang="en-US" sz="1100" dirty="0">
                          <a:solidFill>
                            <a:srgbClr val="00B050"/>
                          </a:solidFill>
                          <a:effectLst>
                            <a:outerShdw blurRad="38100" dist="38100" dir="2700000" algn="tl">
                              <a:srgbClr val="000000">
                                <a:alpha val="43137"/>
                              </a:srgbClr>
                            </a:outerShdw>
                          </a:effectLst>
                        </a:rPr>
                        <a:t>Joined on inventory id</a:t>
                      </a:r>
                      <a:endParaRPr lang="en-US" sz="1100" baseline="0" dirty="0">
                        <a:solidFill>
                          <a:srgbClr val="00B050"/>
                        </a:solidFill>
                        <a:effectLst>
                          <a:outerShdw blurRad="38100" dist="38100" dir="2700000" algn="tl">
                            <a:srgbClr val="000000">
                              <a:alpha val="43137"/>
                            </a:srgbClr>
                          </a:outerShdw>
                        </a:effectLst>
                      </a:endParaRPr>
                    </a:p>
                    <a:p>
                      <a:r>
                        <a:rPr lang="en-US" sz="1100" baseline="0" dirty="0">
                          <a:solidFill>
                            <a:srgbClr val="00B050"/>
                          </a:solidFill>
                          <a:effectLst>
                            <a:outerShdw blurRad="38100" dist="38100" dir="2700000" algn="tl">
                              <a:srgbClr val="000000">
                                <a:alpha val="43137"/>
                              </a:srgbClr>
                            </a:outerShdw>
                          </a:effectLst>
                        </a:rPr>
                        <a:t>Group</a:t>
                      </a:r>
                      <a:endParaRPr lang="en-US" sz="1100" dirty="0">
                        <a:solidFill>
                          <a:srgbClr val="00B050"/>
                        </a:solidFill>
                        <a:effectLst>
                          <a:outerShdw blurRad="38100" dist="38100" dir="2700000" algn="tl">
                            <a:srgbClr val="000000">
                              <a:alpha val="43137"/>
                            </a:srgbClr>
                          </a:outerShdw>
                        </a:effectLst>
                      </a:endParaRPr>
                    </a:p>
                    <a:p>
                      <a:r>
                        <a:rPr lang="en-US" sz="1100" dirty="0">
                          <a:solidFill>
                            <a:srgbClr val="00B050"/>
                          </a:solidFill>
                          <a:effectLst>
                            <a:outerShdw blurRad="38100" dist="38100" dir="2700000" algn="tl">
                              <a:srgbClr val="000000">
                                <a:alpha val="43137"/>
                              </a:srgbClr>
                            </a:outerShdw>
                          </a:effectLst>
                        </a:rPr>
                        <a:t>Order</a:t>
                      </a:r>
                      <a:r>
                        <a:rPr lang="en-US" sz="1100" baseline="0" dirty="0">
                          <a:solidFill>
                            <a:srgbClr val="00B050"/>
                          </a:solidFill>
                          <a:effectLst>
                            <a:outerShdw blurRad="38100" dist="38100" dir="2700000" algn="tl">
                              <a:srgbClr val="000000">
                                <a:alpha val="43137"/>
                              </a:srgbClr>
                            </a:outerShdw>
                          </a:effectLst>
                        </a:rPr>
                        <a:t> </a:t>
                      </a:r>
                      <a:r>
                        <a:rPr lang="en-US" sz="1100" dirty="0">
                          <a:solidFill>
                            <a:srgbClr val="00B050"/>
                          </a:solidFill>
                          <a:effectLst>
                            <a:outerShdw blurRad="38100" dist="38100" dir="2700000" algn="tl">
                              <a:srgbClr val="000000">
                                <a:alpha val="43137"/>
                              </a:srgbClr>
                            </a:outerShdw>
                          </a:effectLst>
                        </a:rPr>
                        <a:t>in</a:t>
                      </a:r>
                      <a:r>
                        <a:rPr lang="en-US" sz="1100" baseline="0" dirty="0">
                          <a:solidFill>
                            <a:srgbClr val="00B050"/>
                          </a:solidFill>
                          <a:effectLst>
                            <a:outerShdw blurRad="38100" dist="38100" dir="2700000" algn="tl">
                              <a:srgbClr val="000000">
                                <a:alpha val="43137"/>
                              </a:srgbClr>
                            </a:outerShdw>
                          </a:effectLst>
                        </a:rPr>
                        <a:t> descending.</a:t>
                      </a:r>
                      <a:endParaRPr lang="en-US" sz="1100" dirty="0">
                        <a:solidFill>
                          <a:srgbClr val="00B050"/>
                        </a:solidFill>
                        <a:effectLst>
                          <a:outerShdw blurRad="38100" dist="38100" dir="2700000" algn="tl">
                            <a:srgbClr val="000000">
                              <a:alpha val="43137"/>
                            </a:srgbClr>
                          </a:outerShdw>
                        </a:effectLst>
                      </a:endParaRPr>
                    </a:p>
                    <a:p>
                      <a:endParaRPr lang="en-US" dirty="0">
                        <a:solidFill>
                          <a:schemeClr val="accent1"/>
                        </a:solidFill>
                      </a:endParaRPr>
                    </a:p>
                  </a:txBody>
                  <a:tcPr/>
                </a:tc>
                <a:tc>
                  <a:txBody>
                    <a:bodyPr/>
                    <a:lstStyle/>
                    <a:p>
                      <a:r>
                        <a:rPr lang="en-US" dirty="0">
                          <a:solidFill>
                            <a:schemeClr val="accent1"/>
                          </a:solidFill>
                        </a:rPr>
                        <a:t>OUTPUT</a:t>
                      </a:r>
                      <a:endParaRPr lang="en-IN" dirty="0">
                        <a:solidFill>
                          <a:schemeClr val="accent1"/>
                        </a:solidFill>
                      </a:endParaRPr>
                    </a:p>
                  </a:txBody>
                  <a:tcPr/>
                </a:tc>
                <a:tc>
                  <a:txBody>
                    <a:bodyPr/>
                    <a:lstStyle/>
                    <a:p>
                      <a:r>
                        <a:rPr lang="en-US" dirty="0">
                          <a:solidFill>
                            <a:schemeClr val="accent1"/>
                          </a:solidFill>
                        </a:rPr>
                        <a:t>CONCLUSION</a:t>
                      </a:r>
                      <a:endParaRPr lang="en-IN" dirty="0">
                        <a:solidFill>
                          <a:schemeClr val="accent1"/>
                        </a:solidFill>
                      </a:endParaRPr>
                    </a:p>
                    <a:p>
                      <a:endParaRPr lang="en-US" dirty="0">
                        <a:solidFill>
                          <a:srgbClr val="002060"/>
                        </a:solidFill>
                      </a:endParaRPr>
                    </a:p>
                    <a:p>
                      <a:endParaRPr lang="en-US" dirty="0">
                        <a:solidFill>
                          <a:srgbClr val="00B050"/>
                        </a:solidFill>
                      </a:endParaRPr>
                    </a:p>
                    <a:p>
                      <a:r>
                        <a:rPr lang="en-US" dirty="0">
                          <a:solidFill>
                            <a:srgbClr val="00B050"/>
                          </a:solidFill>
                          <a:effectLst>
                            <a:outerShdw blurRad="38100" dist="38100" dir="2700000" algn="tl">
                              <a:srgbClr val="000000">
                                <a:alpha val="43137"/>
                              </a:srgbClr>
                            </a:outerShdw>
                          </a:effectLst>
                        </a:rPr>
                        <a:t>From</a:t>
                      </a:r>
                      <a:r>
                        <a:rPr lang="en-US" baseline="0" dirty="0">
                          <a:solidFill>
                            <a:srgbClr val="00B050"/>
                          </a:solidFill>
                          <a:effectLst>
                            <a:outerShdw blurRad="38100" dist="38100" dir="2700000" algn="tl">
                              <a:srgbClr val="000000">
                                <a:alpha val="43137"/>
                              </a:srgbClr>
                            </a:outerShdw>
                          </a:effectLst>
                        </a:rPr>
                        <a:t> the data , found </a:t>
                      </a:r>
                      <a:r>
                        <a:rPr lang="en-US" baseline="0" dirty="0" err="1">
                          <a:solidFill>
                            <a:srgbClr val="00B050"/>
                          </a:solidFill>
                          <a:effectLst>
                            <a:outerShdw blurRad="38100" dist="38100" dir="2700000" algn="tl">
                              <a:srgbClr val="000000">
                                <a:alpha val="43137"/>
                              </a:srgbClr>
                            </a:outerShdw>
                          </a:effectLst>
                        </a:rPr>
                        <a:t>min,max</a:t>
                      </a:r>
                      <a:r>
                        <a:rPr lang="en-US" baseline="0" dirty="0">
                          <a:solidFill>
                            <a:srgbClr val="00B050"/>
                          </a:solidFill>
                          <a:effectLst>
                            <a:outerShdw blurRad="38100" dist="38100" dir="2700000" algn="tl">
                              <a:srgbClr val="000000">
                                <a:alpha val="43137"/>
                              </a:srgbClr>
                            </a:outerShdw>
                          </a:effectLst>
                        </a:rPr>
                        <a:t> and avg rental rates and ordered it and  the names of the most frequently rented movies are listed in descending order. </a:t>
                      </a:r>
                      <a:endParaRPr lang="en-US" dirty="0">
                        <a:solidFill>
                          <a:srgbClr val="00B050"/>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115450101"/>
                  </a:ext>
                </a:extLst>
              </a:tr>
            </a:tbl>
          </a:graphicData>
        </a:graphic>
      </p:graphicFrame>
      <p:pic>
        <p:nvPicPr>
          <p:cNvPr id="5" name="Picture 4">
            <a:extLst>
              <a:ext uri="{FF2B5EF4-FFF2-40B4-BE49-F238E27FC236}">
                <a16:creationId xmlns:a16="http://schemas.microsoft.com/office/drawing/2014/main" id="{27CFA758-37D7-9E6B-D016-DF07DBC2F422}"/>
              </a:ext>
            </a:extLst>
          </p:cNvPr>
          <p:cNvPicPr>
            <a:picLocks noChangeAspect="1"/>
          </p:cNvPicPr>
          <p:nvPr/>
        </p:nvPicPr>
        <p:blipFill rotWithShape="1">
          <a:blip r:embed="rId5"/>
          <a:srcRect l="13164" t="37808" r="72654" b="38716"/>
          <a:stretch/>
        </p:blipFill>
        <p:spPr>
          <a:xfrm>
            <a:off x="3251645" y="3291911"/>
            <a:ext cx="1296739" cy="1161850"/>
          </a:xfrm>
          <a:prstGeom prst="rect">
            <a:avLst/>
          </a:prstGeom>
        </p:spPr>
      </p:pic>
      <p:pic>
        <p:nvPicPr>
          <p:cNvPr id="7" name="Picture 6">
            <a:extLst>
              <a:ext uri="{FF2B5EF4-FFF2-40B4-BE49-F238E27FC236}">
                <a16:creationId xmlns:a16="http://schemas.microsoft.com/office/drawing/2014/main" id="{70F88830-2D49-AD55-D167-197DF8E50377}"/>
              </a:ext>
            </a:extLst>
          </p:cNvPr>
          <p:cNvPicPr>
            <a:picLocks noChangeAspect="1"/>
          </p:cNvPicPr>
          <p:nvPr/>
        </p:nvPicPr>
        <p:blipFill rotWithShape="1">
          <a:blip r:embed="rId6"/>
          <a:srcRect l="13164" t="38427" r="65351" b="48397"/>
          <a:stretch/>
        </p:blipFill>
        <p:spPr>
          <a:xfrm>
            <a:off x="3035682" y="2047761"/>
            <a:ext cx="1964527" cy="652081"/>
          </a:xfrm>
          <a:prstGeom prst="rect">
            <a:avLst/>
          </a:prstGeom>
        </p:spPr>
      </p:pic>
    </p:spTree>
    <p:extLst>
      <p:ext uri="{BB962C8B-B14F-4D97-AF65-F5344CB8AC3E}">
        <p14:creationId xmlns:p14="http://schemas.microsoft.com/office/powerpoint/2010/main" val="2681882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06038" y="463992"/>
            <a:ext cx="7715400" cy="4192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Task 11</a:t>
            </a:r>
            <a:endParaRPr sz="1800" dirty="0"/>
          </a:p>
        </p:txBody>
      </p:sp>
      <p:sp>
        <p:nvSpPr>
          <p:cNvPr id="355" name="Google Shape;355;p36"/>
          <p:cNvSpPr txBox="1">
            <a:spLocks noGrp="1"/>
          </p:cNvSpPr>
          <p:nvPr>
            <p:ph type="subTitle" idx="1"/>
          </p:nvPr>
        </p:nvSpPr>
        <p:spPr>
          <a:xfrm>
            <a:off x="706038" y="689955"/>
            <a:ext cx="6663246" cy="679019"/>
          </a:xfrm>
          <a:prstGeom prst="rect">
            <a:avLst/>
          </a:prstGeom>
        </p:spPr>
        <p:txBody>
          <a:bodyPr spcFirstLastPara="1" wrap="square" lIns="91425" tIns="91425" rIns="91425" bIns="91425" anchor="t" anchorCtr="0">
            <a:noAutofit/>
          </a:bodyPr>
          <a:lstStyle/>
          <a:p>
            <a:pPr marL="0" lvl="0" indent="0">
              <a:buClr>
                <a:schemeClr val="hlink"/>
              </a:buClr>
              <a:buSzPts val="1100"/>
              <a:buNone/>
            </a:pPr>
            <a:r>
              <a:rPr lang="en-US" dirty="0"/>
              <a:t> Calculate and display the number of movie categories where the average difference between the movie replacement cost and the rental rate is greater than $15.</a:t>
            </a:r>
            <a:endParaRPr dirty="0"/>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0" name="Google Shape;380;p36">
            <a:hlinkClick r:id="" action="ppaction://noaction"/>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81" name="Google Shape;381;p36">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CONTACT</a:t>
            </a:r>
            <a:endParaRPr sz="1000" dirty="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6">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1"/>
          <p:cNvGraphicFramePr>
            <a:graphicFrameLocks noGrp="1"/>
          </p:cNvGraphicFramePr>
          <p:nvPr>
            <p:extLst>
              <p:ext uri="{D42A27DB-BD31-4B8C-83A1-F6EECF244321}">
                <p14:modId xmlns:p14="http://schemas.microsoft.com/office/powerpoint/2010/main" val="3532833937"/>
              </p:ext>
            </p:extLst>
          </p:nvPr>
        </p:nvGraphicFramePr>
        <p:xfrm>
          <a:off x="814483" y="1447334"/>
          <a:ext cx="6406926" cy="3298595"/>
        </p:xfrm>
        <a:graphic>
          <a:graphicData uri="http://schemas.openxmlformats.org/drawingml/2006/table">
            <a:tbl>
              <a:tblPr firstRow="1" bandRow="1">
                <a:tableStyleId>{0A88C95F-0FA6-4245-827A-89CF10E93C51}</a:tableStyleId>
              </a:tblPr>
              <a:tblGrid>
                <a:gridCol w="2135642">
                  <a:extLst>
                    <a:ext uri="{9D8B030D-6E8A-4147-A177-3AD203B41FA5}">
                      <a16:colId xmlns:a16="http://schemas.microsoft.com/office/drawing/2014/main" val="4161989185"/>
                    </a:ext>
                  </a:extLst>
                </a:gridCol>
                <a:gridCol w="2135642">
                  <a:extLst>
                    <a:ext uri="{9D8B030D-6E8A-4147-A177-3AD203B41FA5}">
                      <a16:colId xmlns:a16="http://schemas.microsoft.com/office/drawing/2014/main" val="593288855"/>
                    </a:ext>
                  </a:extLst>
                </a:gridCol>
                <a:gridCol w="2135642">
                  <a:extLst>
                    <a:ext uri="{9D8B030D-6E8A-4147-A177-3AD203B41FA5}">
                      <a16:colId xmlns:a16="http://schemas.microsoft.com/office/drawing/2014/main" val="2679209236"/>
                    </a:ext>
                  </a:extLst>
                </a:gridCol>
              </a:tblGrid>
              <a:tr h="3298595">
                <a:tc>
                  <a:txBody>
                    <a:bodyPr/>
                    <a:lstStyle/>
                    <a:p>
                      <a:r>
                        <a:rPr lang="en-US" dirty="0">
                          <a:solidFill>
                            <a:schemeClr val="accent1"/>
                          </a:solidFill>
                        </a:rPr>
                        <a:t>METHODS</a:t>
                      </a:r>
                    </a:p>
                    <a:p>
                      <a:r>
                        <a:rPr lang="en-US" sz="1050" dirty="0">
                          <a:solidFill>
                            <a:srgbClr val="00B050"/>
                          </a:solidFill>
                        </a:rPr>
                        <a:t>SELECT</a:t>
                      </a:r>
                      <a:r>
                        <a:rPr lang="en-US" sz="1050" baseline="0" dirty="0">
                          <a:solidFill>
                            <a:srgbClr val="00B050"/>
                          </a:solidFill>
                        </a:rPr>
                        <a:t> </a:t>
                      </a:r>
                      <a:r>
                        <a:rPr lang="en-US" sz="1050" dirty="0">
                          <a:solidFill>
                            <a:srgbClr val="00B050"/>
                          </a:solidFill>
                        </a:rPr>
                        <a:t>count(</a:t>
                      </a:r>
                      <a:r>
                        <a:rPr lang="en-US" sz="1050" dirty="0" err="1">
                          <a:solidFill>
                            <a:srgbClr val="00B050"/>
                          </a:solidFill>
                        </a:rPr>
                        <a:t>film.film_id</a:t>
                      </a:r>
                      <a:r>
                        <a:rPr lang="en-US" sz="1050" dirty="0">
                          <a:solidFill>
                            <a:srgbClr val="00B050"/>
                          </a:solidFill>
                        </a:rPr>
                        <a:t>),name,</a:t>
                      </a:r>
                    </a:p>
                    <a:p>
                      <a:endParaRPr lang="en-US" sz="1100" dirty="0">
                        <a:solidFill>
                          <a:srgbClr val="00B050"/>
                        </a:solidFill>
                      </a:endParaRPr>
                    </a:p>
                    <a:p>
                      <a:r>
                        <a:rPr lang="en-US" sz="1100" dirty="0">
                          <a:solidFill>
                            <a:srgbClr val="00B050"/>
                          </a:solidFill>
                        </a:rPr>
                        <a:t>Joined on </a:t>
                      </a:r>
                      <a:r>
                        <a:rPr lang="en-US" sz="1100" baseline="0" dirty="0">
                          <a:solidFill>
                            <a:srgbClr val="00B050"/>
                          </a:solidFill>
                        </a:rPr>
                        <a:t> category id</a:t>
                      </a:r>
                    </a:p>
                    <a:p>
                      <a:endParaRPr lang="en-US" sz="1100" dirty="0">
                        <a:solidFill>
                          <a:srgbClr val="00B050"/>
                        </a:solidFill>
                      </a:endParaRPr>
                    </a:p>
                    <a:p>
                      <a:r>
                        <a:rPr lang="en-US" sz="1100" dirty="0">
                          <a:solidFill>
                            <a:srgbClr val="00B050"/>
                          </a:solidFill>
                        </a:rPr>
                        <a:t>Join</a:t>
                      </a:r>
                      <a:endParaRPr lang="en-US" sz="1100" baseline="0" dirty="0">
                        <a:solidFill>
                          <a:srgbClr val="00B050"/>
                        </a:solidFill>
                      </a:endParaRPr>
                    </a:p>
                    <a:p>
                      <a:endParaRPr lang="en-US" sz="1100" baseline="0" dirty="0">
                        <a:solidFill>
                          <a:srgbClr val="00B050"/>
                        </a:solidFill>
                      </a:endParaRPr>
                    </a:p>
                    <a:p>
                      <a:r>
                        <a:rPr lang="en-US" sz="1100" dirty="0">
                          <a:solidFill>
                            <a:srgbClr val="00B050"/>
                          </a:solidFill>
                        </a:rPr>
                        <a:t>Group</a:t>
                      </a:r>
                    </a:p>
                    <a:p>
                      <a:endParaRPr lang="en-US" sz="1100" dirty="0">
                        <a:solidFill>
                          <a:srgbClr val="00B050"/>
                        </a:solidFill>
                      </a:endParaRPr>
                    </a:p>
                    <a:p>
                      <a:r>
                        <a:rPr lang="en-US" sz="1100" dirty="0">
                          <a:solidFill>
                            <a:srgbClr val="00B050"/>
                          </a:solidFill>
                        </a:rPr>
                        <a:t>HAVING AVG</a:t>
                      </a:r>
                    </a:p>
                  </a:txBody>
                  <a:tcPr/>
                </a:tc>
                <a:tc>
                  <a:txBody>
                    <a:bodyPr/>
                    <a:lstStyle/>
                    <a:p>
                      <a:r>
                        <a:rPr lang="en-US" dirty="0">
                          <a:solidFill>
                            <a:schemeClr val="accent1"/>
                          </a:solidFill>
                        </a:rPr>
                        <a:t>OUTPUT</a:t>
                      </a:r>
                      <a:endParaRPr lang="en-IN" dirty="0">
                        <a:solidFill>
                          <a:schemeClr val="accent1"/>
                        </a:solidFill>
                      </a:endParaRPr>
                    </a:p>
                  </a:txBody>
                  <a:tcPr/>
                </a:tc>
                <a:tc>
                  <a:txBody>
                    <a:bodyPr/>
                    <a:lstStyle/>
                    <a:p>
                      <a:r>
                        <a:rPr lang="en-US" dirty="0">
                          <a:solidFill>
                            <a:schemeClr val="accent1"/>
                          </a:solidFill>
                        </a:rPr>
                        <a:t>CONCLUSION</a:t>
                      </a:r>
                    </a:p>
                    <a:p>
                      <a:endParaRPr lang="en-IN" dirty="0">
                        <a:solidFill>
                          <a:schemeClr val="accent1"/>
                        </a:solidFill>
                      </a:endParaRPr>
                    </a:p>
                    <a:p>
                      <a:endParaRPr lang="en-US" dirty="0">
                        <a:solidFill>
                          <a:srgbClr val="002060"/>
                        </a:solidFill>
                      </a:endParaRPr>
                    </a:p>
                    <a:p>
                      <a:r>
                        <a:rPr lang="en-US" dirty="0">
                          <a:solidFill>
                            <a:srgbClr val="00B050"/>
                          </a:solidFill>
                        </a:rPr>
                        <a:t>From</a:t>
                      </a:r>
                      <a:r>
                        <a:rPr lang="en-US" baseline="0" dirty="0">
                          <a:solidFill>
                            <a:srgbClr val="00B050"/>
                          </a:solidFill>
                        </a:rPr>
                        <a:t> the data the number of movie categories where average difference between replacement cost and rental rate greater than 15 is listed.</a:t>
                      </a:r>
                      <a:endParaRPr lang="en-US" dirty="0">
                        <a:solidFill>
                          <a:srgbClr val="00B050"/>
                        </a:solidFill>
                      </a:endParaRPr>
                    </a:p>
                  </a:txBody>
                  <a:tcPr/>
                </a:tc>
                <a:extLst>
                  <a:ext uri="{0D108BD9-81ED-4DB2-BD59-A6C34878D82A}">
                    <a16:rowId xmlns:a16="http://schemas.microsoft.com/office/drawing/2014/main" val="1115450101"/>
                  </a:ext>
                </a:extLst>
              </a:tr>
            </a:tbl>
          </a:graphicData>
        </a:graphic>
      </p:graphicFrame>
      <p:pic>
        <p:nvPicPr>
          <p:cNvPr id="5" name="Picture 4">
            <a:extLst>
              <a:ext uri="{FF2B5EF4-FFF2-40B4-BE49-F238E27FC236}">
                <a16:creationId xmlns:a16="http://schemas.microsoft.com/office/drawing/2014/main" id="{ABBDC6F7-0B3F-F64D-5998-52D9DFCE0958}"/>
              </a:ext>
            </a:extLst>
          </p:cNvPr>
          <p:cNvPicPr>
            <a:picLocks noChangeAspect="1"/>
          </p:cNvPicPr>
          <p:nvPr/>
        </p:nvPicPr>
        <p:blipFill rotWithShape="1">
          <a:blip r:embed="rId5"/>
          <a:srcRect l="13165" t="38712" r="55543" b="37693"/>
          <a:stretch/>
        </p:blipFill>
        <p:spPr>
          <a:xfrm>
            <a:off x="3083488" y="1905154"/>
            <a:ext cx="1781625" cy="1383161"/>
          </a:xfrm>
          <a:prstGeom prst="rect">
            <a:avLst/>
          </a:prstGeom>
        </p:spPr>
      </p:pic>
    </p:spTree>
    <p:extLst>
      <p:ext uri="{BB962C8B-B14F-4D97-AF65-F5344CB8AC3E}">
        <p14:creationId xmlns:p14="http://schemas.microsoft.com/office/powerpoint/2010/main" val="679412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12364"/>
            <a:ext cx="7715400" cy="4192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Task 12</a:t>
            </a:r>
            <a:endParaRPr sz="1800" dirty="0"/>
          </a:p>
        </p:txBody>
      </p:sp>
      <p:sp>
        <p:nvSpPr>
          <p:cNvPr id="355" name="Google Shape;355;p36"/>
          <p:cNvSpPr txBox="1">
            <a:spLocks noGrp="1"/>
          </p:cNvSpPr>
          <p:nvPr>
            <p:ph type="subTitle" idx="1"/>
          </p:nvPr>
        </p:nvSpPr>
        <p:spPr>
          <a:xfrm>
            <a:off x="714299" y="786889"/>
            <a:ext cx="6663246" cy="679019"/>
          </a:xfrm>
          <a:prstGeom prst="rect">
            <a:avLst/>
          </a:prstGeom>
        </p:spPr>
        <p:txBody>
          <a:bodyPr spcFirstLastPara="1" wrap="square" lIns="91425" tIns="91425" rIns="91425" bIns="91425" anchor="t" anchorCtr="0">
            <a:noAutofit/>
          </a:bodyPr>
          <a:lstStyle/>
          <a:p>
            <a:pPr marL="0" lvl="0" indent="0">
              <a:buClr>
                <a:schemeClr val="hlink"/>
              </a:buClr>
              <a:buSzPts val="1100"/>
              <a:buNone/>
            </a:pPr>
            <a:r>
              <a:rPr lang="en-US" dirty="0"/>
              <a:t>Display the film categories in which the number of movies is greater than 70</a:t>
            </a:r>
            <a:endParaRPr dirty="0"/>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0" name="Google Shape;380;p36">
            <a:hlinkClick r:id="" action="ppaction://noaction"/>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81" name="Google Shape;381;p36">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CONTACT</a:t>
            </a:r>
            <a:endParaRPr sz="1000" dirty="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6">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1"/>
          <p:cNvGraphicFramePr>
            <a:graphicFrameLocks noGrp="1"/>
          </p:cNvGraphicFramePr>
          <p:nvPr>
            <p:extLst>
              <p:ext uri="{D42A27DB-BD31-4B8C-83A1-F6EECF244321}">
                <p14:modId xmlns:p14="http://schemas.microsoft.com/office/powerpoint/2010/main" val="1368661353"/>
              </p:ext>
            </p:extLst>
          </p:nvPr>
        </p:nvGraphicFramePr>
        <p:xfrm>
          <a:off x="773028" y="1224298"/>
          <a:ext cx="6406926" cy="2886958"/>
        </p:xfrm>
        <a:graphic>
          <a:graphicData uri="http://schemas.openxmlformats.org/drawingml/2006/table">
            <a:tbl>
              <a:tblPr firstRow="1" bandRow="1">
                <a:tableStyleId>{0A88C95F-0FA6-4245-827A-89CF10E93C51}</a:tableStyleId>
              </a:tblPr>
              <a:tblGrid>
                <a:gridCol w="2135642">
                  <a:extLst>
                    <a:ext uri="{9D8B030D-6E8A-4147-A177-3AD203B41FA5}">
                      <a16:colId xmlns:a16="http://schemas.microsoft.com/office/drawing/2014/main" val="4161989185"/>
                    </a:ext>
                  </a:extLst>
                </a:gridCol>
                <a:gridCol w="2135642">
                  <a:extLst>
                    <a:ext uri="{9D8B030D-6E8A-4147-A177-3AD203B41FA5}">
                      <a16:colId xmlns:a16="http://schemas.microsoft.com/office/drawing/2014/main" val="593288855"/>
                    </a:ext>
                  </a:extLst>
                </a:gridCol>
                <a:gridCol w="2135642">
                  <a:extLst>
                    <a:ext uri="{9D8B030D-6E8A-4147-A177-3AD203B41FA5}">
                      <a16:colId xmlns:a16="http://schemas.microsoft.com/office/drawing/2014/main" val="2679209236"/>
                    </a:ext>
                  </a:extLst>
                </a:gridCol>
              </a:tblGrid>
              <a:tr h="2886958">
                <a:tc>
                  <a:txBody>
                    <a:bodyPr/>
                    <a:lstStyle/>
                    <a:p>
                      <a:r>
                        <a:rPr lang="en-US" dirty="0">
                          <a:solidFill>
                            <a:schemeClr val="accent1"/>
                          </a:solidFill>
                        </a:rPr>
                        <a:t>METHODS</a:t>
                      </a:r>
                    </a:p>
                    <a:p>
                      <a:endParaRPr lang="en-US" dirty="0">
                        <a:solidFill>
                          <a:schemeClr val="accent1"/>
                        </a:solidFill>
                      </a:endParaRPr>
                    </a:p>
                    <a:p>
                      <a:r>
                        <a:rPr lang="en-US" sz="1100" dirty="0">
                          <a:solidFill>
                            <a:srgbClr val="00B050"/>
                          </a:solidFill>
                        </a:rPr>
                        <a:t>SELECT</a:t>
                      </a:r>
                    </a:p>
                    <a:p>
                      <a:endParaRPr lang="en-US" sz="1100" dirty="0">
                        <a:solidFill>
                          <a:srgbClr val="00B050"/>
                        </a:solidFill>
                      </a:endParaRPr>
                    </a:p>
                    <a:p>
                      <a:r>
                        <a:rPr lang="en-US" sz="1100" dirty="0">
                          <a:solidFill>
                            <a:srgbClr val="00B050"/>
                          </a:solidFill>
                        </a:rPr>
                        <a:t>Joined using </a:t>
                      </a:r>
                      <a:r>
                        <a:rPr lang="en-US" sz="1100" baseline="0" dirty="0">
                          <a:solidFill>
                            <a:srgbClr val="00B050"/>
                          </a:solidFill>
                        </a:rPr>
                        <a:t> category id and film id</a:t>
                      </a:r>
                    </a:p>
                    <a:p>
                      <a:endParaRPr lang="en-US" sz="1100" baseline="0" dirty="0">
                        <a:solidFill>
                          <a:srgbClr val="00B050"/>
                        </a:solidFill>
                      </a:endParaRPr>
                    </a:p>
                    <a:p>
                      <a:r>
                        <a:rPr lang="en-US" sz="1100" baseline="0" dirty="0">
                          <a:solidFill>
                            <a:srgbClr val="00B050"/>
                          </a:solidFill>
                        </a:rPr>
                        <a:t>Group</a:t>
                      </a:r>
                    </a:p>
                    <a:p>
                      <a:endParaRPr lang="en-US" sz="1100" dirty="0">
                        <a:solidFill>
                          <a:srgbClr val="00B050"/>
                        </a:solidFill>
                      </a:endParaRPr>
                    </a:p>
                    <a:p>
                      <a:r>
                        <a:rPr lang="en-US" sz="1100" dirty="0">
                          <a:solidFill>
                            <a:srgbClr val="00B050"/>
                          </a:solidFill>
                        </a:rPr>
                        <a:t>HAVING</a:t>
                      </a:r>
                    </a:p>
                    <a:p>
                      <a:endParaRPr lang="en-US" sz="1100" dirty="0">
                        <a:solidFill>
                          <a:srgbClr val="00B050"/>
                        </a:solidFill>
                      </a:endParaRPr>
                    </a:p>
                    <a:p>
                      <a:r>
                        <a:rPr lang="en-US" sz="1100" dirty="0">
                          <a:solidFill>
                            <a:srgbClr val="00B050"/>
                          </a:solidFill>
                        </a:rPr>
                        <a:t>Ordered</a:t>
                      </a:r>
                      <a:r>
                        <a:rPr lang="en-US" sz="1100" baseline="0" dirty="0">
                          <a:solidFill>
                            <a:srgbClr val="00B050"/>
                          </a:solidFill>
                        </a:rPr>
                        <a:t> by descending.</a:t>
                      </a:r>
                      <a:endParaRPr lang="en-US" dirty="0">
                        <a:solidFill>
                          <a:schemeClr val="accent1"/>
                        </a:solidFill>
                      </a:endParaRPr>
                    </a:p>
                  </a:txBody>
                  <a:tcPr/>
                </a:tc>
                <a:tc>
                  <a:txBody>
                    <a:bodyPr/>
                    <a:lstStyle/>
                    <a:p>
                      <a:r>
                        <a:rPr lang="en-US" dirty="0">
                          <a:solidFill>
                            <a:schemeClr val="accent1"/>
                          </a:solidFill>
                        </a:rPr>
                        <a:t>OUTPUT</a:t>
                      </a:r>
                      <a:endParaRPr lang="en-IN" dirty="0">
                        <a:solidFill>
                          <a:schemeClr val="accent1"/>
                        </a:solidFill>
                      </a:endParaRPr>
                    </a:p>
                  </a:txBody>
                  <a:tcPr/>
                </a:tc>
                <a:tc>
                  <a:txBody>
                    <a:bodyPr/>
                    <a:lstStyle/>
                    <a:p>
                      <a:r>
                        <a:rPr lang="en-US" dirty="0">
                          <a:solidFill>
                            <a:schemeClr val="accent1"/>
                          </a:solidFill>
                        </a:rPr>
                        <a:t>CONCLUSION</a:t>
                      </a:r>
                      <a:endParaRPr lang="en-IN" dirty="0">
                        <a:solidFill>
                          <a:schemeClr val="accent1"/>
                        </a:solidFill>
                      </a:endParaRPr>
                    </a:p>
                    <a:p>
                      <a:endParaRPr lang="en-US" dirty="0">
                        <a:solidFill>
                          <a:srgbClr val="002060"/>
                        </a:solidFill>
                      </a:endParaRPr>
                    </a:p>
                    <a:p>
                      <a:r>
                        <a:rPr lang="en-US" dirty="0">
                          <a:solidFill>
                            <a:srgbClr val="00B050"/>
                          </a:solidFill>
                        </a:rPr>
                        <a:t>From</a:t>
                      </a:r>
                      <a:r>
                        <a:rPr lang="en-US" baseline="0" dirty="0">
                          <a:solidFill>
                            <a:srgbClr val="00B050"/>
                          </a:solidFill>
                        </a:rPr>
                        <a:t> the data the number of movie according to category is listed in the range above 70</a:t>
                      </a:r>
                      <a:endParaRPr lang="en-US" dirty="0">
                        <a:solidFill>
                          <a:srgbClr val="00B050"/>
                        </a:solidFill>
                      </a:endParaRPr>
                    </a:p>
                  </a:txBody>
                  <a:tcPr/>
                </a:tc>
                <a:extLst>
                  <a:ext uri="{0D108BD9-81ED-4DB2-BD59-A6C34878D82A}">
                    <a16:rowId xmlns:a16="http://schemas.microsoft.com/office/drawing/2014/main" val="1115450101"/>
                  </a:ext>
                </a:extLst>
              </a:tr>
            </a:tbl>
          </a:graphicData>
        </a:graphic>
      </p:graphicFrame>
      <p:pic>
        <p:nvPicPr>
          <p:cNvPr id="4" name="Picture 3">
            <a:extLst>
              <a:ext uri="{FF2B5EF4-FFF2-40B4-BE49-F238E27FC236}">
                <a16:creationId xmlns:a16="http://schemas.microsoft.com/office/drawing/2014/main" id="{50F5AF62-0470-E82F-362B-22E387E824BE}"/>
              </a:ext>
            </a:extLst>
          </p:cNvPr>
          <p:cNvPicPr>
            <a:picLocks noChangeAspect="1"/>
          </p:cNvPicPr>
          <p:nvPr/>
        </p:nvPicPr>
        <p:blipFill rotWithShape="1">
          <a:blip r:embed="rId5"/>
          <a:srcRect l="12924" t="38855" r="77460" b="52551"/>
          <a:stretch/>
        </p:blipFill>
        <p:spPr>
          <a:xfrm>
            <a:off x="2927438" y="1832655"/>
            <a:ext cx="2059628" cy="1377954"/>
          </a:xfrm>
          <a:prstGeom prst="rect">
            <a:avLst/>
          </a:prstGeom>
        </p:spPr>
      </p:pic>
    </p:spTree>
    <p:extLst>
      <p:ext uri="{BB962C8B-B14F-4D97-AF65-F5344CB8AC3E}">
        <p14:creationId xmlns:p14="http://schemas.microsoft.com/office/powerpoint/2010/main" val="1855830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5" name="Google Shape;355;p36"/>
          <p:cNvSpPr txBox="1">
            <a:spLocks noGrp="1"/>
          </p:cNvSpPr>
          <p:nvPr>
            <p:ph type="subTitle" idx="1"/>
          </p:nvPr>
        </p:nvSpPr>
        <p:spPr>
          <a:xfrm>
            <a:off x="882800" y="1777504"/>
            <a:ext cx="6663246" cy="679019"/>
          </a:xfrm>
          <a:prstGeom prst="rect">
            <a:avLst/>
          </a:prstGeom>
        </p:spPr>
        <p:txBody>
          <a:bodyPr spcFirstLastPara="1" wrap="square" lIns="91425" tIns="91425" rIns="91425" bIns="91425" anchor="t" anchorCtr="0">
            <a:noAutofit/>
          </a:bodyPr>
          <a:lstStyle/>
          <a:p>
            <a:pPr marL="0" lvl="0" indent="0" algn="ctr">
              <a:buClr>
                <a:schemeClr val="hlink"/>
              </a:buClr>
              <a:buSzPts val="1100"/>
              <a:buNone/>
            </a:pPr>
            <a:r>
              <a:rPr lang="en-US" sz="5400" dirty="0">
                <a:solidFill>
                  <a:schemeClr val="tx2">
                    <a:lumMod val="75000"/>
                  </a:schemeClr>
                </a:solidFill>
                <a:latin typeface="Algerian" panose="04020705040A02060702" pitchFamily="82" charset="0"/>
              </a:rPr>
              <a:t>Thank you</a:t>
            </a:r>
            <a:endParaRPr sz="5400" dirty="0">
              <a:solidFill>
                <a:schemeClr val="tx2">
                  <a:lumMod val="75000"/>
                </a:schemeClr>
              </a:solidFill>
              <a:latin typeface="Algerian" panose="04020705040A02060702" pitchFamily="82" charset="0"/>
            </a:endParaRPr>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0" name="Google Shape;380;p36">
            <a:hlinkClick r:id="" action="ppaction://noaction"/>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81" name="Google Shape;381;p36">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CONTACT</a:t>
            </a:r>
            <a:endParaRPr sz="1000" dirty="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6">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172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5"/>
          <p:cNvSpPr txBox="1">
            <a:spLocks noGrp="1"/>
          </p:cNvSpPr>
          <p:nvPr>
            <p:ph type="subTitle" idx="1"/>
          </p:nvPr>
        </p:nvSpPr>
        <p:spPr>
          <a:xfrm>
            <a:off x="745638" y="1364143"/>
            <a:ext cx="7715400" cy="3345300"/>
          </a:xfrm>
          <a:prstGeom prst="rect">
            <a:avLst/>
          </a:prstGeom>
        </p:spPr>
        <p:txBody>
          <a:bodyPr spcFirstLastPara="1" wrap="square" lIns="91425" tIns="91425" rIns="91425" bIns="91425" anchor="t" anchorCtr="0">
            <a:noAutofit/>
          </a:bodyPr>
          <a:lstStyle/>
          <a:p>
            <a:pPr marL="0" lvl="0" indent="0" algn="ctr">
              <a:lnSpc>
                <a:spcPct val="150000"/>
              </a:lnSpc>
              <a:buNone/>
            </a:pPr>
            <a:r>
              <a:rPr lang="en-US" sz="2800" dirty="0"/>
              <a:t>The objective of the project is to use MySQL to analyze the data of the movie rental store for further growth and improved business.</a:t>
            </a:r>
            <a:endParaRPr sz="2800" dirty="0"/>
          </a:p>
        </p:txBody>
      </p:sp>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400" dirty="0">
                <a:solidFill>
                  <a:schemeClr val="tx2">
                    <a:lumMod val="75000"/>
                  </a:schemeClr>
                </a:solidFill>
                <a:latin typeface="Algerian" panose="04020705040A02060702" pitchFamily="82" charset="0"/>
              </a:rPr>
              <a:t>Objective</a:t>
            </a:r>
            <a:endParaRPr sz="4400" dirty="0">
              <a:solidFill>
                <a:schemeClr val="tx2">
                  <a:lumMod val="75000"/>
                </a:schemeClr>
              </a:solidFill>
              <a:latin typeface="Algerian" panose="04020705040A02060702" pitchFamily="82" charset="0"/>
            </a:endParaRP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dirty="0">
                <a:solidFill>
                  <a:schemeClr val="lt2"/>
                </a:solidFill>
              </a:rPr>
              <a:t>CAPSTONE</a:t>
            </a:r>
            <a:endParaRPr dirty="0">
              <a:solidFill>
                <a:schemeClr val="lt2"/>
              </a:solidFil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37" name="Google Shape;337;p35">
            <a:hlinkClick r:id="" action="ppaction://noaction"/>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38" name="Google Shape;338;p35">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681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5"/>
          <p:cNvSpPr txBox="1">
            <a:spLocks noGrp="1"/>
          </p:cNvSpPr>
          <p:nvPr>
            <p:ph type="subTitle" idx="1"/>
          </p:nvPr>
        </p:nvSpPr>
        <p:spPr>
          <a:xfrm>
            <a:off x="714300" y="1259225"/>
            <a:ext cx="7715400" cy="3345300"/>
          </a:xfrm>
          <a:prstGeom prst="rect">
            <a:avLst/>
          </a:prstGeom>
        </p:spPr>
        <p:txBody>
          <a:bodyPr spcFirstLastPara="1" wrap="square" lIns="91425" tIns="91425" rIns="91425" bIns="91425" anchor="t" anchorCtr="0">
            <a:noAutofit/>
          </a:bodyPr>
          <a:lstStyle/>
          <a:p>
            <a:pPr marL="0" lvl="0" indent="0">
              <a:buNone/>
            </a:pPr>
            <a:r>
              <a:rPr lang="en-US" sz="1600" dirty="0"/>
              <a:t>The Motion Picture Association (MPA) is a movie rating system that rates the suitability of motion pictures for audiences based on its content. The United States and its territories also use MPA to rate motion pictures. The system and the ratings applied to individual motion pictures are the responsibility of MPA.</a:t>
            </a:r>
          </a:p>
          <a:p>
            <a:pPr marL="0" lvl="0" indent="0">
              <a:buNone/>
            </a:pPr>
            <a:endParaRPr lang="en-US" sz="1600" dirty="0"/>
          </a:p>
          <a:p>
            <a:pPr marL="0" lvl="0" indent="0">
              <a:buNone/>
            </a:pPr>
            <a:r>
              <a:rPr lang="en-US" sz="1600" dirty="0" err="1"/>
              <a:t>Sakila</a:t>
            </a:r>
            <a:r>
              <a:rPr lang="en-US" sz="1600" dirty="0"/>
              <a:t> is a movie rental store with a vast collection of movies in DVDs and blue ray disc formats. The management wants to analyze the data to understand what kind of movies and actors are often rented. This analysis would help them stock up the inventory of movies to improve their business. This analysis involves a set of tasks to begin with. As an analyst, you are expected to answer the questions put forth by the management</a:t>
            </a:r>
            <a:endParaRPr sz="1600" dirty="0"/>
          </a:p>
        </p:txBody>
      </p:sp>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err="1">
                <a:solidFill>
                  <a:schemeClr val="tx2">
                    <a:lumMod val="75000"/>
                  </a:schemeClr>
                </a:solidFill>
                <a:latin typeface="Algerian" panose="04020705040A02060702" pitchFamily="82" charset="0"/>
              </a:rPr>
              <a:t>Sakila</a:t>
            </a:r>
            <a:r>
              <a:rPr lang="en-US" sz="2400" dirty="0">
                <a:solidFill>
                  <a:schemeClr val="tx2">
                    <a:lumMod val="75000"/>
                  </a:schemeClr>
                </a:solidFill>
                <a:latin typeface="Algerian" panose="04020705040A02060702" pitchFamily="82" charset="0"/>
              </a:rPr>
              <a:t> movie rental store data</a:t>
            </a:r>
            <a:endParaRPr sz="2400" dirty="0">
              <a:solidFill>
                <a:schemeClr val="tx2">
                  <a:lumMod val="75000"/>
                </a:schemeClr>
              </a:solidFill>
              <a:latin typeface="Algerian" panose="04020705040A02060702" pitchFamily="82" charset="0"/>
            </a:endParaRP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US" dirty="0">
                <a:solidFill>
                  <a:schemeClr val="lt2"/>
                </a:solidFill>
              </a:rPr>
              <a:t>CAPSTONE</a:t>
            </a:r>
            <a:endParaRPr dirty="0">
              <a:solidFill>
                <a:schemeClr val="lt2"/>
              </a:solidFil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37" name="Google Shape;337;p35">
            <a:hlinkClick r:id="" action="ppaction://noaction"/>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38" name="Google Shape;338;p35">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CONTACT</a:t>
            </a:r>
            <a:endParaRPr sz="1000">
              <a:solidFill>
                <a:schemeClr val="dk1"/>
              </a:solidFill>
              <a:latin typeface="Bebas Neue"/>
              <a:ea typeface="Bebas Neue"/>
              <a:cs typeface="Bebas Neue"/>
              <a:sym typeface="Bebas Neue"/>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12364"/>
            <a:ext cx="7715400" cy="4192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Task 1</a:t>
            </a:r>
            <a:endParaRPr sz="1800" dirty="0"/>
          </a:p>
        </p:txBody>
      </p:sp>
      <p:sp>
        <p:nvSpPr>
          <p:cNvPr id="355" name="Google Shape;355;p36"/>
          <p:cNvSpPr txBox="1">
            <a:spLocks noGrp="1"/>
          </p:cNvSpPr>
          <p:nvPr>
            <p:ph type="subTitle" idx="1"/>
          </p:nvPr>
        </p:nvSpPr>
        <p:spPr>
          <a:xfrm>
            <a:off x="714299" y="786889"/>
            <a:ext cx="6663246" cy="679019"/>
          </a:xfrm>
          <a:prstGeom prst="rect">
            <a:avLst/>
          </a:prstGeom>
        </p:spPr>
        <p:txBody>
          <a:bodyPr spcFirstLastPara="1" wrap="square" lIns="91425" tIns="91425" rIns="91425" bIns="91425" anchor="t" anchorCtr="0">
            <a:noAutofit/>
          </a:bodyPr>
          <a:lstStyle/>
          <a:p>
            <a:pPr marL="0" lvl="0" indent="0">
              <a:buClr>
                <a:schemeClr val="hlink"/>
              </a:buClr>
              <a:buSzPts val="1100"/>
              <a:buNone/>
            </a:pPr>
            <a:r>
              <a:rPr lang="en-US" sz="2000" dirty="0"/>
              <a:t>Display the full names of all actors.</a:t>
            </a:r>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0" name="Google Shape;380;p36">
            <a:hlinkClick r:id="" action="ppaction://noaction"/>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81" name="Google Shape;381;p36">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CONTACT</a:t>
            </a:r>
            <a:endParaRPr sz="1000" dirty="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6">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1"/>
          <p:cNvGraphicFramePr>
            <a:graphicFrameLocks noGrp="1"/>
          </p:cNvGraphicFramePr>
          <p:nvPr>
            <p:extLst>
              <p:ext uri="{D42A27DB-BD31-4B8C-83A1-F6EECF244321}">
                <p14:modId xmlns:p14="http://schemas.microsoft.com/office/powerpoint/2010/main" val="3369583091"/>
              </p:ext>
            </p:extLst>
          </p:nvPr>
        </p:nvGraphicFramePr>
        <p:xfrm>
          <a:off x="814483" y="1609823"/>
          <a:ext cx="6406926" cy="2042084"/>
        </p:xfrm>
        <a:graphic>
          <a:graphicData uri="http://schemas.openxmlformats.org/drawingml/2006/table">
            <a:tbl>
              <a:tblPr firstRow="1" bandRow="1">
                <a:tableStyleId>{0A88C95F-0FA6-4245-827A-89CF10E93C51}</a:tableStyleId>
              </a:tblPr>
              <a:tblGrid>
                <a:gridCol w="2135642">
                  <a:extLst>
                    <a:ext uri="{9D8B030D-6E8A-4147-A177-3AD203B41FA5}">
                      <a16:colId xmlns:a16="http://schemas.microsoft.com/office/drawing/2014/main" val="4161989185"/>
                    </a:ext>
                  </a:extLst>
                </a:gridCol>
                <a:gridCol w="2135642">
                  <a:extLst>
                    <a:ext uri="{9D8B030D-6E8A-4147-A177-3AD203B41FA5}">
                      <a16:colId xmlns:a16="http://schemas.microsoft.com/office/drawing/2014/main" val="593288855"/>
                    </a:ext>
                  </a:extLst>
                </a:gridCol>
                <a:gridCol w="2135642">
                  <a:extLst>
                    <a:ext uri="{9D8B030D-6E8A-4147-A177-3AD203B41FA5}">
                      <a16:colId xmlns:a16="http://schemas.microsoft.com/office/drawing/2014/main" val="2679209236"/>
                    </a:ext>
                  </a:extLst>
                </a:gridCol>
              </a:tblGrid>
              <a:tr h="2042084">
                <a:tc>
                  <a:txBody>
                    <a:bodyPr/>
                    <a:lstStyle/>
                    <a:p>
                      <a:r>
                        <a:rPr lang="en-US" dirty="0">
                          <a:solidFill>
                            <a:schemeClr val="accent1"/>
                          </a:solidFill>
                        </a:rPr>
                        <a:t>METHODS</a:t>
                      </a:r>
                    </a:p>
                    <a:p>
                      <a:endParaRPr lang="en-US" dirty="0">
                        <a:solidFill>
                          <a:schemeClr val="accent1"/>
                        </a:solidFill>
                      </a:endParaRPr>
                    </a:p>
                    <a:p>
                      <a:endParaRPr lang="en-US" dirty="0">
                        <a:solidFill>
                          <a:schemeClr val="accent1"/>
                        </a:solidFill>
                      </a:endParaRPr>
                    </a:p>
                    <a:p>
                      <a:endParaRPr lang="en-US" dirty="0">
                        <a:solidFill>
                          <a:schemeClr val="accent1"/>
                        </a:solidFill>
                      </a:endParaRPr>
                    </a:p>
                    <a:p>
                      <a:r>
                        <a:rPr lang="en-US" sz="1400" dirty="0">
                          <a:solidFill>
                            <a:srgbClr val="00B050"/>
                          </a:solidFill>
                        </a:rPr>
                        <a:t>concat</a:t>
                      </a:r>
                      <a:r>
                        <a:rPr lang="en-US" sz="1400" baseline="0" dirty="0">
                          <a:solidFill>
                            <a:srgbClr val="00B050"/>
                          </a:solidFill>
                        </a:rPr>
                        <a:t> function is used.</a:t>
                      </a:r>
                    </a:p>
                  </a:txBody>
                  <a:tcPr/>
                </a:tc>
                <a:tc>
                  <a:txBody>
                    <a:bodyPr/>
                    <a:lstStyle/>
                    <a:p>
                      <a:r>
                        <a:rPr lang="en-US" dirty="0">
                          <a:solidFill>
                            <a:schemeClr val="accent1"/>
                          </a:solidFill>
                        </a:rPr>
                        <a:t>OUTPUT</a:t>
                      </a:r>
                      <a:endParaRPr lang="en-IN" dirty="0">
                        <a:solidFill>
                          <a:schemeClr val="accent1"/>
                        </a:solidFill>
                      </a:endParaRPr>
                    </a:p>
                  </a:txBody>
                  <a:tcPr/>
                </a:tc>
                <a:tc>
                  <a:txBody>
                    <a:bodyPr/>
                    <a:lstStyle/>
                    <a:p>
                      <a:r>
                        <a:rPr lang="en-US" dirty="0">
                          <a:solidFill>
                            <a:schemeClr val="accent1"/>
                          </a:solidFill>
                        </a:rPr>
                        <a:t>CONCLUSION</a:t>
                      </a:r>
                      <a:endParaRPr lang="en-IN" dirty="0">
                        <a:solidFill>
                          <a:schemeClr val="accent1"/>
                        </a:solidFill>
                      </a:endParaRPr>
                    </a:p>
                    <a:p>
                      <a:endParaRPr lang="en-US" dirty="0">
                        <a:solidFill>
                          <a:srgbClr val="002060"/>
                        </a:solidFill>
                      </a:endParaRPr>
                    </a:p>
                    <a:p>
                      <a:r>
                        <a:rPr lang="en-IN" dirty="0">
                          <a:solidFill>
                            <a:srgbClr val="00B050"/>
                          </a:solidFill>
                        </a:rPr>
                        <a:t>From</a:t>
                      </a:r>
                      <a:r>
                        <a:rPr lang="en-IN" baseline="0" dirty="0">
                          <a:solidFill>
                            <a:srgbClr val="00B050"/>
                          </a:solidFill>
                        </a:rPr>
                        <a:t> the data, I joined the first name and last name as full name by concatenating it.</a:t>
                      </a:r>
                      <a:endParaRPr lang="en-US" dirty="0">
                        <a:solidFill>
                          <a:srgbClr val="00B050"/>
                        </a:solidFill>
                      </a:endParaRPr>
                    </a:p>
                  </a:txBody>
                  <a:tcPr/>
                </a:tc>
                <a:extLst>
                  <a:ext uri="{0D108BD9-81ED-4DB2-BD59-A6C34878D82A}">
                    <a16:rowId xmlns:a16="http://schemas.microsoft.com/office/drawing/2014/main" val="1115450101"/>
                  </a:ext>
                </a:extLst>
              </a:tr>
            </a:tbl>
          </a:graphicData>
        </a:graphic>
      </p:graphicFrame>
      <p:pic>
        <p:nvPicPr>
          <p:cNvPr id="8" name="Picture 7">
            <a:extLst>
              <a:ext uri="{FF2B5EF4-FFF2-40B4-BE49-F238E27FC236}">
                <a16:creationId xmlns:a16="http://schemas.microsoft.com/office/drawing/2014/main" id="{7B1991A1-138A-4E2B-E9B8-363296AC17D2}"/>
              </a:ext>
            </a:extLst>
          </p:cNvPr>
          <p:cNvPicPr>
            <a:picLocks noChangeAspect="1"/>
          </p:cNvPicPr>
          <p:nvPr/>
        </p:nvPicPr>
        <p:blipFill>
          <a:blip r:embed="rId5"/>
          <a:stretch>
            <a:fillRect/>
          </a:stretch>
        </p:blipFill>
        <p:spPr>
          <a:xfrm>
            <a:off x="3022074" y="1922663"/>
            <a:ext cx="1935125" cy="1654138"/>
          </a:xfrm>
          <a:prstGeom prst="rect">
            <a:avLst/>
          </a:prstGeom>
        </p:spPr>
      </p:pic>
    </p:spTree>
    <p:extLst>
      <p:ext uri="{BB962C8B-B14F-4D97-AF65-F5344CB8AC3E}">
        <p14:creationId xmlns:p14="http://schemas.microsoft.com/office/powerpoint/2010/main" val="972254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475921"/>
            <a:ext cx="7715400" cy="4237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Task 2</a:t>
            </a:r>
            <a:endParaRPr sz="1800" dirty="0"/>
          </a:p>
        </p:txBody>
      </p:sp>
      <p:sp>
        <p:nvSpPr>
          <p:cNvPr id="355" name="Google Shape;355;p36"/>
          <p:cNvSpPr txBox="1">
            <a:spLocks noGrp="1"/>
          </p:cNvSpPr>
          <p:nvPr>
            <p:ph type="subTitle" idx="1"/>
          </p:nvPr>
        </p:nvSpPr>
        <p:spPr>
          <a:xfrm>
            <a:off x="714299" y="745800"/>
            <a:ext cx="6663246" cy="649801"/>
          </a:xfrm>
          <a:prstGeom prst="rect">
            <a:avLst/>
          </a:prstGeom>
        </p:spPr>
        <p:txBody>
          <a:bodyPr spcFirstLastPara="1" wrap="square" lIns="91425" tIns="91425" rIns="91425" bIns="91425" anchor="t" anchorCtr="0">
            <a:noAutofit/>
          </a:bodyPr>
          <a:lstStyle/>
          <a:p>
            <a:pPr marL="0" lvl="0" indent="0">
              <a:buClr>
                <a:schemeClr val="hlink"/>
              </a:buClr>
              <a:buSzPts val="1100"/>
              <a:buNone/>
            </a:pPr>
            <a:r>
              <a:rPr lang="en-US" sz="800" dirty="0"/>
              <a:t>Many actors have adopted attractive screen names , mostly at the behest of producers and directors. The management wants to know the following:</a:t>
            </a:r>
          </a:p>
          <a:p>
            <a:pPr marL="342900" lvl="0">
              <a:buClr>
                <a:schemeClr val="hlink"/>
              </a:buClr>
              <a:buSzPts val="1100"/>
              <a:buAutoNum type="alphaLcPeriod"/>
            </a:pPr>
            <a:r>
              <a:rPr lang="en-US" sz="800" dirty="0"/>
              <a:t> Display the first names of actors in database.</a:t>
            </a:r>
          </a:p>
          <a:p>
            <a:pPr marL="342900" lvl="0">
              <a:buClr>
                <a:schemeClr val="hlink"/>
              </a:buClr>
              <a:buSzPts val="1100"/>
              <a:buAutoNum type="alphaLcPeriod"/>
            </a:pPr>
            <a:r>
              <a:rPr lang="en-US" sz="800" dirty="0"/>
              <a:t> what is Count of actors have unique first names . Display the first names of all actors</a:t>
            </a:r>
            <a:endParaRPr sz="800" dirty="0"/>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0" name="Google Shape;380;p36">
            <a:hlinkClick r:id="" action="ppaction://noaction"/>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81" name="Google Shape;381;p36">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CONTACT</a:t>
            </a:r>
            <a:endParaRPr sz="1000" dirty="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6">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1"/>
          <p:cNvGraphicFramePr>
            <a:graphicFrameLocks noGrp="1"/>
          </p:cNvGraphicFramePr>
          <p:nvPr>
            <p:extLst>
              <p:ext uri="{D42A27DB-BD31-4B8C-83A1-F6EECF244321}">
                <p14:modId xmlns:p14="http://schemas.microsoft.com/office/powerpoint/2010/main" val="3609377406"/>
              </p:ext>
            </p:extLst>
          </p:nvPr>
        </p:nvGraphicFramePr>
        <p:xfrm>
          <a:off x="814483" y="1464495"/>
          <a:ext cx="6406926" cy="3078874"/>
        </p:xfrm>
        <a:graphic>
          <a:graphicData uri="http://schemas.openxmlformats.org/drawingml/2006/table">
            <a:tbl>
              <a:tblPr firstRow="1" bandRow="1">
                <a:tableStyleId>{0A88C95F-0FA6-4245-827A-89CF10E93C51}</a:tableStyleId>
              </a:tblPr>
              <a:tblGrid>
                <a:gridCol w="2135642">
                  <a:extLst>
                    <a:ext uri="{9D8B030D-6E8A-4147-A177-3AD203B41FA5}">
                      <a16:colId xmlns:a16="http://schemas.microsoft.com/office/drawing/2014/main" val="4161989185"/>
                    </a:ext>
                  </a:extLst>
                </a:gridCol>
                <a:gridCol w="2135642">
                  <a:extLst>
                    <a:ext uri="{9D8B030D-6E8A-4147-A177-3AD203B41FA5}">
                      <a16:colId xmlns:a16="http://schemas.microsoft.com/office/drawing/2014/main" val="593288855"/>
                    </a:ext>
                  </a:extLst>
                </a:gridCol>
                <a:gridCol w="2135642">
                  <a:extLst>
                    <a:ext uri="{9D8B030D-6E8A-4147-A177-3AD203B41FA5}">
                      <a16:colId xmlns:a16="http://schemas.microsoft.com/office/drawing/2014/main" val="2679209236"/>
                    </a:ext>
                  </a:extLst>
                </a:gridCol>
              </a:tblGrid>
              <a:tr h="3078874">
                <a:tc>
                  <a:txBody>
                    <a:bodyPr/>
                    <a:lstStyle/>
                    <a:p>
                      <a:r>
                        <a:rPr lang="en-US" dirty="0">
                          <a:solidFill>
                            <a:schemeClr val="accent1"/>
                          </a:solidFill>
                        </a:rPr>
                        <a:t>METHODS</a:t>
                      </a:r>
                    </a:p>
                    <a:p>
                      <a:endParaRPr lang="en-US" dirty="0">
                        <a:solidFill>
                          <a:schemeClr val="accent1"/>
                        </a:solidFill>
                      </a:endParaRPr>
                    </a:p>
                    <a:p>
                      <a:endParaRPr lang="en-US" sz="1100" baseline="0" dirty="0">
                        <a:solidFill>
                          <a:srgbClr val="00B050"/>
                        </a:solidFill>
                      </a:endParaRPr>
                    </a:p>
                    <a:p>
                      <a:r>
                        <a:rPr lang="en-US" sz="1100" baseline="0" dirty="0">
                          <a:solidFill>
                            <a:srgbClr val="00B050"/>
                          </a:solidFill>
                        </a:rPr>
                        <a:t>a)Select count(*)</a:t>
                      </a:r>
                      <a:endParaRPr lang="en-US" sz="1100" dirty="0">
                        <a:solidFill>
                          <a:srgbClr val="00B050"/>
                        </a:solidFill>
                      </a:endParaRPr>
                    </a:p>
                    <a:p>
                      <a:r>
                        <a:rPr lang="en-US" sz="1100" dirty="0">
                          <a:solidFill>
                            <a:srgbClr val="00B050"/>
                          </a:solidFill>
                        </a:rPr>
                        <a:t>Grouped</a:t>
                      </a:r>
                      <a:r>
                        <a:rPr lang="en-US" sz="1100" baseline="0" dirty="0">
                          <a:solidFill>
                            <a:srgbClr val="00B050"/>
                          </a:solidFill>
                        </a:rPr>
                        <a:t> by</a:t>
                      </a:r>
                    </a:p>
                    <a:p>
                      <a:r>
                        <a:rPr lang="en-US" sz="1100" dirty="0">
                          <a:solidFill>
                            <a:srgbClr val="00B050"/>
                          </a:solidFill>
                        </a:rPr>
                        <a:t>Ordered</a:t>
                      </a:r>
                      <a:r>
                        <a:rPr lang="en-US" sz="1100" baseline="0" dirty="0">
                          <a:solidFill>
                            <a:srgbClr val="00B050"/>
                          </a:solidFill>
                        </a:rPr>
                        <a:t> by</a:t>
                      </a:r>
                    </a:p>
                    <a:p>
                      <a:r>
                        <a:rPr lang="en-US" sz="1100" dirty="0">
                          <a:solidFill>
                            <a:srgbClr val="00B050"/>
                          </a:solidFill>
                        </a:rPr>
                        <a:t>DESC</a:t>
                      </a:r>
                      <a:r>
                        <a:rPr lang="en-US" sz="1100" baseline="0" dirty="0">
                          <a:solidFill>
                            <a:srgbClr val="00B050"/>
                          </a:solidFill>
                        </a:rPr>
                        <a:t> is used,</a:t>
                      </a:r>
                    </a:p>
                    <a:p>
                      <a:endParaRPr lang="en-US" sz="1100" dirty="0">
                        <a:solidFill>
                          <a:srgbClr val="00B050"/>
                        </a:solidFill>
                      </a:endParaRPr>
                    </a:p>
                    <a:p>
                      <a:endParaRPr lang="en-US" sz="1100" dirty="0">
                        <a:solidFill>
                          <a:srgbClr val="00B050"/>
                        </a:solidFill>
                      </a:endParaRPr>
                    </a:p>
                    <a:p>
                      <a:r>
                        <a:rPr lang="en-US" sz="1100" dirty="0">
                          <a:solidFill>
                            <a:srgbClr val="00B050"/>
                          </a:solidFill>
                        </a:rPr>
                        <a:t>b)Used select distinct(first name)</a:t>
                      </a:r>
                    </a:p>
                    <a:p>
                      <a:endParaRPr lang="en-US" sz="1100" dirty="0">
                        <a:solidFill>
                          <a:srgbClr val="00B050"/>
                        </a:solidFill>
                      </a:endParaRPr>
                    </a:p>
                    <a:p>
                      <a:r>
                        <a:rPr lang="en-US" sz="1100" dirty="0">
                          <a:solidFill>
                            <a:srgbClr val="00B050"/>
                          </a:solidFill>
                        </a:rPr>
                        <a:t>Found the count of it</a:t>
                      </a:r>
                    </a:p>
                  </a:txBody>
                  <a:tcPr/>
                </a:tc>
                <a:tc>
                  <a:txBody>
                    <a:bodyPr/>
                    <a:lstStyle/>
                    <a:p>
                      <a:r>
                        <a:rPr lang="en-US" dirty="0">
                          <a:solidFill>
                            <a:schemeClr val="accent1"/>
                          </a:solidFill>
                        </a:rPr>
                        <a:t>OUTPUT</a:t>
                      </a:r>
                      <a:endParaRPr lang="en-IN" dirty="0">
                        <a:solidFill>
                          <a:schemeClr val="accent1"/>
                        </a:solidFill>
                      </a:endParaRPr>
                    </a:p>
                  </a:txBody>
                  <a:tcPr/>
                </a:tc>
                <a:tc>
                  <a:txBody>
                    <a:bodyPr/>
                    <a:lstStyle/>
                    <a:p>
                      <a:r>
                        <a:rPr lang="en-US" dirty="0">
                          <a:solidFill>
                            <a:schemeClr val="accent1"/>
                          </a:solidFill>
                        </a:rPr>
                        <a:t>CONCLUSION</a:t>
                      </a:r>
                      <a:endParaRPr lang="en-US" dirty="0">
                        <a:solidFill>
                          <a:srgbClr val="002060"/>
                        </a:solidFill>
                      </a:endParaRPr>
                    </a:p>
                    <a:p>
                      <a:endParaRPr lang="en-IN" dirty="0">
                        <a:solidFill>
                          <a:schemeClr val="accent1"/>
                        </a:solidFill>
                      </a:endParaRPr>
                    </a:p>
                    <a:p>
                      <a:endParaRPr lang="en-IN" dirty="0">
                        <a:solidFill>
                          <a:srgbClr val="00B050"/>
                        </a:solidFill>
                      </a:endParaRPr>
                    </a:p>
                    <a:p>
                      <a:r>
                        <a:rPr lang="en-IN" dirty="0">
                          <a:solidFill>
                            <a:srgbClr val="00B050"/>
                          </a:solidFill>
                        </a:rPr>
                        <a:t>From</a:t>
                      </a:r>
                      <a:r>
                        <a:rPr lang="en-IN" baseline="0" dirty="0">
                          <a:solidFill>
                            <a:srgbClr val="00B050"/>
                          </a:solidFill>
                        </a:rPr>
                        <a:t> the data, then I found the maximum count of repeated first names and found the unique first name and its count</a:t>
                      </a:r>
                      <a:endParaRPr lang="en-US" dirty="0">
                        <a:solidFill>
                          <a:srgbClr val="00B050"/>
                        </a:solidFill>
                      </a:endParaRPr>
                    </a:p>
                  </a:txBody>
                  <a:tcPr/>
                </a:tc>
                <a:extLst>
                  <a:ext uri="{0D108BD9-81ED-4DB2-BD59-A6C34878D82A}">
                    <a16:rowId xmlns:a16="http://schemas.microsoft.com/office/drawing/2014/main" val="1115450101"/>
                  </a:ext>
                </a:extLst>
              </a:tr>
            </a:tbl>
          </a:graphicData>
        </a:graphic>
      </p:graphicFrame>
      <p:pic>
        <p:nvPicPr>
          <p:cNvPr id="9" name="Picture 8">
            <a:extLst>
              <a:ext uri="{FF2B5EF4-FFF2-40B4-BE49-F238E27FC236}">
                <a16:creationId xmlns:a16="http://schemas.microsoft.com/office/drawing/2014/main" id="{E1F5D652-A739-6A5C-9D5B-E29644E58865}"/>
              </a:ext>
            </a:extLst>
          </p:cNvPr>
          <p:cNvPicPr>
            <a:picLocks noChangeAspect="1"/>
          </p:cNvPicPr>
          <p:nvPr/>
        </p:nvPicPr>
        <p:blipFill rotWithShape="1">
          <a:blip r:embed="rId5"/>
          <a:srcRect l="12815" t="38600" r="76881" b="39559"/>
          <a:stretch/>
        </p:blipFill>
        <p:spPr>
          <a:xfrm>
            <a:off x="3459614" y="1795922"/>
            <a:ext cx="935610" cy="907938"/>
          </a:xfrm>
          <a:prstGeom prst="rect">
            <a:avLst/>
          </a:prstGeom>
        </p:spPr>
      </p:pic>
      <p:pic>
        <p:nvPicPr>
          <p:cNvPr id="11" name="Picture 10">
            <a:extLst>
              <a:ext uri="{FF2B5EF4-FFF2-40B4-BE49-F238E27FC236}">
                <a16:creationId xmlns:a16="http://schemas.microsoft.com/office/drawing/2014/main" id="{E7FD3D29-63B3-D73F-B90C-EBDC5896682C}"/>
              </a:ext>
            </a:extLst>
          </p:cNvPr>
          <p:cNvPicPr>
            <a:picLocks noChangeAspect="1"/>
          </p:cNvPicPr>
          <p:nvPr/>
        </p:nvPicPr>
        <p:blipFill rotWithShape="1">
          <a:blip r:embed="rId6"/>
          <a:srcRect l="13164" t="38699" r="80527" b="55753"/>
          <a:stretch/>
        </p:blipFill>
        <p:spPr>
          <a:xfrm>
            <a:off x="3395330" y="2828903"/>
            <a:ext cx="1098698" cy="428649"/>
          </a:xfrm>
          <a:prstGeom prst="rect">
            <a:avLst/>
          </a:prstGeom>
        </p:spPr>
      </p:pic>
      <p:pic>
        <p:nvPicPr>
          <p:cNvPr id="13" name="Picture 12">
            <a:extLst>
              <a:ext uri="{FF2B5EF4-FFF2-40B4-BE49-F238E27FC236}">
                <a16:creationId xmlns:a16="http://schemas.microsoft.com/office/drawing/2014/main" id="{F185C4F3-1128-CCFE-C3C3-5F084EFBF78A}"/>
              </a:ext>
            </a:extLst>
          </p:cNvPr>
          <p:cNvPicPr>
            <a:picLocks noChangeAspect="1"/>
          </p:cNvPicPr>
          <p:nvPr/>
        </p:nvPicPr>
        <p:blipFill rotWithShape="1">
          <a:blip r:embed="rId7"/>
          <a:srcRect l="12910" t="38699" r="80766" b="37082"/>
          <a:stretch/>
        </p:blipFill>
        <p:spPr>
          <a:xfrm>
            <a:off x="3606374" y="3308596"/>
            <a:ext cx="578280" cy="119856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475921"/>
            <a:ext cx="7715400" cy="4237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Task 3</a:t>
            </a:r>
            <a:endParaRPr sz="1800" dirty="0"/>
          </a:p>
        </p:txBody>
      </p:sp>
      <p:sp>
        <p:nvSpPr>
          <p:cNvPr id="355" name="Google Shape;355;p36"/>
          <p:cNvSpPr txBox="1">
            <a:spLocks noGrp="1"/>
          </p:cNvSpPr>
          <p:nvPr>
            <p:ph type="subTitle" idx="1"/>
          </p:nvPr>
        </p:nvSpPr>
        <p:spPr>
          <a:xfrm>
            <a:off x="714299" y="745800"/>
            <a:ext cx="6663246" cy="649801"/>
          </a:xfrm>
          <a:prstGeom prst="rect">
            <a:avLst/>
          </a:prstGeom>
        </p:spPr>
        <p:txBody>
          <a:bodyPr spcFirstLastPara="1" wrap="square" lIns="91425" tIns="91425" rIns="91425" bIns="91425" anchor="t" anchorCtr="0">
            <a:noAutofit/>
          </a:bodyPr>
          <a:lstStyle/>
          <a:p>
            <a:pPr marL="0" lvl="0" indent="0">
              <a:buClr>
                <a:schemeClr val="hlink"/>
              </a:buClr>
              <a:buSzPts val="1100"/>
              <a:buNone/>
            </a:pPr>
            <a:r>
              <a:rPr lang="en-US" sz="1000" dirty="0"/>
              <a:t>The management is interested to analyze the similarity in the last name of actors.</a:t>
            </a:r>
          </a:p>
          <a:p>
            <a:pPr marL="0" lvl="0" indent="0">
              <a:buClr>
                <a:schemeClr val="hlink"/>
              </a:buClr>
              <a:buSzPts val="1100"/>
              <a:buNone/>
            </a:pPr>
            <a:endParaRPr lang="en-US" sz="1000" dirty="0"/>
          </a:p>
          <a:p>
            <a:pPr marL="228600" lvl="0" indent="-228600">
              <a:buClr>
                <a:schemeClr val="hlink"/>
              </a:buClr>
              <a:buSzPts val="1100"/>
              <a:buFont typeface="+mj-lt"/>
              <a:buAutoNum type="alphaLcParenR"/>
            </a:pPr>
            <a:r>
              <a:rPr lang="en-US" sz="1000" dirty="0"/>
              <a:t> Display the last name of actors along with the count of repeated last names.</a:t>
            </a:r>
          </a:p>
          <a:p>
            <a:pPr marL="228600" lvl="0" indent="-228600">
              <a:buClr>
                <a:schemeClr val="hlink"/>
              </a:buClr>
              <a:buSzPts val="1100"/>
              <a:buFont typeface="+mj-lt"/>
              <a:buAutoNum type="alphaLcParenR"/>
            </a:pPr>
            <a:r>
              <a:rPr lang="en-US" sz="1000" dirty="0"/>
              <a:t>Display all unique last names in database</a:t>
            </a:r>
            <a:endParaRPr sz="1000" dirty="0"/>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0" name="Google Shape;380;p36">
            <a:hlinkClick r:id="" action="ppaction://noaction"/>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81" name="Google Shape;381;p36">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CONTACT</a:t>
            </a:r>
            <a:endParaRPr sz="1000" dirty="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6">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1"/>
          <p:cNvGraphicFramePr>
            <a:graphicFrameLocks noGrp="1"/>
          </p:cNvGraphicFramePr>
          <p:nvPr>
            <p:extLst>
              <p:ext uri="{D42A27DB-BD31-4B8C-83A1-F6EECF244321}">
                <p14:modId xmlns:p14="http://schemas.microsoft.com/office/powerpoint/2010/main" val="2429761959"/>
              </p:ext>
            </p:extLst>
          </p:nvPr>
        </p:nvGraphicFramePr>
        <p:xfrm>
          <a:off x="814483" y="1553028"/>
          <a:ext cx="6406926" cy="3078874"/>
        </p:xfrm>
        <a:graphic>
          <a:graphicData uri="http://schemas.openxmlformats.org/drawingml/2006/table">
            <a:tbl>
              <a:tblPr firstRow="1" bandRow="1">
                <a:tableStyleId>{0A88C95F-0FA6-4245-827A-89CF10E93C51}</a:tableStyleId>
              </a:tblPr>
              <a:tblGrid>
                <a:gridCol w="2135642">
                  <a:extLst>
                    <a:ext uri="{9D8B030D-6E8A-4147-A177-3AD203B41FA5}">
                      <a16:colId xmlns:a16="http://schemas.microsoft.com/office/drawing/2014/main" val="4161989185"/>
                    </a:ext>
                  </a:extLst>
                </a:gridCol>
                <a:gridCol w="2135642">
                  <a:extLst>
                    <a:ext uri="{9D8B030D-6E8A-4147-A177-3AD203B41FA5}">
                      <a16:colId xmlns:a16="http://schemas.microsoft.com/office/drawing/2014/main" val="593288855"/>
                    </a:ext>
                  </a:extLst>
                </a:gridCol>
                <a:gridCol w="2135642">
                  <a:extLst>
                    <a:ext uri="{9D8B030D-6E8A-4147-A177-3AD203B41FA5}">
                      <a16:colId xmlns:a16="http://schemas.microsoft.com/office/drawing/2014/main" val="2679209236"/>
                    </a:ext>
                  </a:extLst>
                </a:gridCol>
              </a:tblGrid>
              <a:tr h="3078874">
                <a:tc>
                  <a:txBody>
                    <a:bodyPr/>
                    <a:lstStyle/>
                    <a:p>
                      <a:r>
                        <a:rPr lang="en-US" dirty="0">
                          <a:solidFill>
                            <a:schemeClr val="accent1"/>
                          </a:solidFill>
                        </a:rPr>
                        <a:t>METHODS</a:t>
                      </a:r>
                    </a:p>
                    <a:p>
                      <a:endParaRPr lang="en-US" dirty="0">
                        <a:solidFill>
                          <a:schemeClr val="accent1"/>
                        </a:solidFill>
                      </a:endParaRPr>
                    </a:p>
                    <a:p>
                      <a:endParaRPr lang="en-US" sz="1100" baseline="0" dirty="0">
                        <a:solidFill>
                          <a:srgbClr val="00B050"/>
                        </a:solidFill>
                      </a:endParaRPr>
                    </a:p>
                    <a:p>
                      <a:r>
                        <a:rPr lang="en-US" sz="1100" baseline="0" dirty="0">
                          <a:solidFill>
                            <a:srgbClr val="00B050"/>
                          </a:solidFill>
                        </a:rPr>
                        <a:t>a)Select count(*)</a:t>
                      </a:r>
                      <a:endParaRPr lang="en-US" sz="1100" dirty="0">
                        <a:solidFill>
                          <a:srgbClr val="00B050"/>
                        </a:solidFill>
                      </a:endParaRPr>
                    </a:p>
                    <a:p>
                      <a:r>
                        <a:rPr lang="en-US" sz="1100" dirty="0">
                          <a:solidFill>
                            <a:srgbClr val="00B050"/>
                          </a:solidFill>
                        </a:rPr>
                        <a:t>Grouped</a:t>
                      </a:r>
                      <a:r>
                        <a:rPr lang="en-US" sz="1100" baseline="0" dirty="0">
                          <a:solidFill>
                            <a:srgbClr val="00B050"/>
                          </a:solidFill>
                        </a:rPr>
                        <a:t> by</a:t>
                      </a:r>
                    </a:p>
                    <a:p>
                      <a:r>
                        <a:rPr lang="en-US" sz="1100" dirty="0">
                          <a:solidFill>
                            <a:srgbClr val="00B050"/>
                          </a:solidFill>
                        </a:rPr>
                        <a:t>Ordered</a:t>
                      </a:r>
                      <a:r>
                        <a:rPr lang="en-US" sz="1100" baseline="0" dirty="0">
                          <a:solidFill>
                            <a:srgbClr val="00B050"/>
                          </a:solidFill>
                        </a:rPr>
                        <a:t> by</a:t>
                      </a:r>
                    </a:p>
                    <a:p>
                      <a:r>
                        <a:rPr lang="en-US" sz="1100" dirty="0">
                          <a:solidFill>
                            <a:srgbClr val="00B050"/>
                          </a:solidFill>
                        </a:rPr>
                        <a:t>DESC</a:t>
                      </a:r>
                      <a:r>
                        <a:rPr lang="en-US" sz="1100" baseline="0" dirty="0">
                          <a:solidFill>
                            <a:srgbClr val="00B050"/>
                          </a:solidFill>
                        </a:rPr>
                        <a:t> is used,</a:t>
                      </a:r>
                    </a:p>
                    <a:p>
                      <a:endParaRPr lang="en-US" sz="1100" dirty="0">
                        <a:solidFill>
                          <a:srgbClr val="00B050"/>
                        </a:solidFill>
                      </a:endParaRPr>
                    </a:p>
                    <a:p>
                      <a:r>
                        <a:rPr lang="en-US" sz="1100" dirty="0">
                          <a:solidFill>
                            <a:srgbClr val="00B050"/>
                          </a:solidFill>
                        </a:rPr>
                        <a:t>b)Used select distinct(first name)</a:t>
                      </a:r>
                    </a:p>
                    <a:p>
                      <a:endParaRPr lang="en-US" sz="1100" dirty="0">
                        <a:solidFill>
                          <a:srgbClr val="00B050"/>
                        </a:solidFill>
                      </a:endParaRPr>
                    </a:p>
                    <a:p>
                      <a:r>
                        <a:rPr lang="en-US" sz="1100" dirty="0">
                          <a:solidFill>
                            <a:srgbClr val="00B050"/>
                          </a:solidFill>
                        </a:rPr>
                        <a:t>Found the count of it</a:t>
                      </a:r>
                    </a:p>
                  </a:txBody>
                  <a:tcPr/>
                </a:tc>
                <a:tc>
                  <a:txBody>
                    <a:bodyPr/>
                    <a:lstStyle/>
                    <a:p>
                      <a:r>
                        <a:rPr lang="en-US" dirty="0">
                          <a:solidFill>
                            <a:schemeClr val="accent1"/>
                          </a:solidFill>
                        </a:rPr>
                        <a:t>OUTPUT</a:t>
                      </a:r>
                      <a:endParaRPr lang="en-IN" dirty="0">
                        <a:solidFill>
                          <a:schemeClr val="accent1"/>
                        </a:solidFill>
                      </a:endParaRPr>
                    </a:p>
                  </a:txBody>
                  <a:tcPr/>
                </a:tc>
                <a:tc>
                  <a:txBody>
                    <a:bodyPr/>
                    <a:lstStyle/>
                    <a:p>
                      <a:r>
                        <a:rPr lang="en-US" dirty="0">
                          <a:solidFill>
                            <a:schemeClr val="accent1"/>
                          </a:solidFill>
                        </a:rPr>
                        <a:t>CONCLUSION</a:t>
                      </a:r>
                      <a:endParaRPr lang="en-US" dirty="0">
                        <a:solidFill>
                          <a:srgbClr val="002060"/>
                        </a:solidFill>
                      </a:endParaRPr>
                    </a:p>
                    <a:p>
                      <a:endParaRPr lang="en-IN" dirty="0">
                        <a:solidFill>
                          <a:schemeClr val="accent1"/>
                        </a:solidFill>
                      </a:endParaRPr>
                    </a:p>
                    <a:p>
                      <a:endParaRPr lang="en-IN" dirty="0">
                        <a:solidFill>
                          <a:srgbClr val="00B050"/>
                        </a:solidFill>
                      </a:endParaRPr>
                    </a:p>
                    <a:p>
                      <a:r>
                        <a:rPr lang="en-IN" dirty="0">
                          <a:solidFill>
                            <a:srgbClr val="00B050"/>
                          </a:solidFill>
                        </a:rPr>
                        <a:t>From</a:t>
                      </a:r>
                      <a:r>
                        <a:rPr lang="en-IN" baseline="0" dirty="0">
                          <a:solidFill>
                            <a:srgbClr val="00B050"/>
                          </a:solidFill>
                        </a:rPr>
                        <a:t> the data, then I found the maximum count of repeated last names and found unique last names and its count.</a:t>
                      </a:r>
                      <a:endParaRPr lang="en-US" dirty="0">
                        <a:solidFill>
                          <a:srgbClr val="00B050"/>
                        </a:solidFill>
                      </a:endParaRPr>
                    </a:p>
                  </a:txBody>
                  <a:tcPr/>
                </a:tc>
                <a:extLst>
                  <a:ext uri="{0D108BD9-81ED-4DB2-BD59-A6C34878D82A}">
                    <a16:rowId xmlns:a16="http://schemas.microsoft.com/office/drawing/2014/main" val="1115450101"/>
                  </a:ext>
                </a:extLst>
              </a:tr>
            </a:tbl>
          </a:graphicData>
        </a:graphic>
      </p:graphicFrame>
      <p:pic>
        <p:nvPicPr>
          <p:cNvPr id="5" name="Picture 4">
            <a:extLst>
              <a:ext uri="{FF2B5EF4-FFF2-40B4-BE49-F238E27FC236}">
                <a16:creationId xmlns:a16="http://schemas.microsoft.com/office/drawing/2014/main" id="{C6F506E9-6519-92EA-B892-1E0562482044}"/>
              </a:ext>
            </a:extLst>
          </p:cNvPr>
          <p:cNvPicPr>
            <a:picLocks noChangeAspect="1"/>
          </p:cNvPicPr>
          <p:nvPr/>
        </p:nvPicPr>
        <p:blipFill rotWithShape="1">
          <a:blip r:embed="rId5"/>
          <a:srcRect l="13164" t="38699" r="76124" b="37082"/>
          <a:stretch/>
        </p:blipFill>
        <p:spPr>
          <a:xfrm>
            <a:off x="3359185" y="1848159"/>
            <a:ext cx="979482" cy="1014640"/>
          </a:xfrm>
          <a:prstGeom prst="rect">
            <a:avLst/>
          </a:prstGeom>
        </p:spPr>
      </p:pic>
      <p:pic>
        <p:nvPicPr>
          <p:cNvPr id="7" name="Picture 6">
            <a:extLst>
              <a:ext uri="{FF2B5EF4-FFF2-40B4-BE49-F238E27FC236}">
                <a16:creationId xmlns:a16="http://schemas.microsoft.com/office/drawing/2014/main" id="{B9FB539E-BB97-C500-00CC-E04C554739CC}"/>
              </a:ext>
            </a:extLst>
          </p:cNvPr>
          <p:cNvPicPr>
            <a:picLocks noChangeAspect="1"/>
          </p:cNvPicPr>
          <p:nvPr/>
        </p:nvPicPr>
        <p:blipFill rotWithShape="1">
          <a:blip r:embed="rId6"/>
          <a:srcRect l="12624" t="38699" r="80261" b="55753"/>
          <a:stretch/>
        </p:blipFill>
        <p:spPr>
          <a:xfrm>
            <a:off x="3392444" y="2905579"/>
            <a:ext cx="934665" cy="448921"/>
          </a:xfrm>
          <a:prstGeom prst="rect">
            <a:avLst/>
          </a:prstGeom>
        </p:spPr>
      </p:pic>
      <p:pic>
        <p:nvPicPr>
          <p:cNvPr id="10" name="Picture 9">
            <a:extLst>
              <a:ext uri="{FF2B5EF4-FFF2-40B4-BE49-F238E27FC236}">
                <a16:creationId xmlns:a16="http://schemas.microsoft.com/office/drawing/2014/main" id="{16CC2E48-E0A0-0FB2-011F-DC5DAB00C811}"/>
              </a:ext>
            </a:extLst>
          </p:cNvPr>
          <p:cNvPicPr>
            <a:picLocks noChangeAspect="1"/>
          </p:cNvPicPr>
          <p:nvPr/>
        </p:nvPicPr>
        <p:blipFill rotWithShape="1">
          <a:blip r:embed="rId7"/>
          <a:srcRect l="12624" t="38699" r="81052" b="37815"/>
          <a:stretch/>
        </p:blipFill>
        <p:spPr>
          <a:xfrm>
            <a:off x="3521295" y="3412051"/>
            <a:ext cx="578279" cy="1162299"/>
          </a:xfrm>
          <a:prstGeom prst="rect">
            <a:avLst/>
          </a:prstGeom>
        </p:spPr>
      </p:pic>
    </p:spTree>
    <p:extLst>
      <p:ext uri="{BB962C8B-B14F-4D97-AF65-F5344CB8AC3E}">
        <p14:creationId xmlns:p14="http://schemas.microsoft.com/office/powerpoint/2010/main" val="2380220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12364"/>
            <a:ext cx="7715400" cy="4192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Task 4</a:t>
            </a:r>
            <a:endParaRPr sz="1800" dirty="0"/>
          </a:p>
        </p:txBody>
      </p:sp>
      <p:sp>
        <p:nvSpPr>
          <p:cNvPr id="355" name="Google Shape;355;p36"/>
          <p:cNvSpPr txBox="1">
            <a:spLocks noGrp="1"/>
          </p:cNvSpPr>
          <p:nvPr>
            <p:ph type="subTitle" idx="1"/>
          </p:nvPr>
        </p:nvSpPr>
        <p:spPr>
          <a:xfrm>
            <a:off x="714299" y="786889"/>
            <a:ext cx="6663246" cy="8592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US" dirty="0"/>
              <a:t>The Management Wants to analyze the Movies based on rating</a:t>
            </a:r>
          </a:p>
          <a:p>
            <a:pPr marL="228600" lvl="0" indent="-228600" algn="l" rtl="0">
              <a:spcBef>
                <a:spcPts val="0"/>
              </a:spcBef>
              <a:spcAft>
                <a:spcPts val="0"/>
              </a:spcAft>
              <a:buClr>
                <a:schemeClr val="hlink"/>
              </a:buClr>
              <a:buSzPts val="1100"/>
              <a:buFont typeface="+mj-lt"/>
              <a:buAutoNum type="alphaLcParenR"/>
            </a:pPr>
            <a:r>
              <a:rPr lang="en-US" sz="1100" dirty="0"/>
              <a:t>Display the list of records of movies with Rating “R”.</a:t>
            </a:r>
          </a:p>
          <a:p>
            <a:pPr marL="228600" indent="-228600">
              <a:buClr>
                <a:schemeClr val="hlink"/>
              </a:buClr>
              <a:buSzPts val="1100"/>
              <a:buFont typeface="+mj-lt"/>
              <a:buAutoNum type="alphaLcParenR"/>
            </a:pPr>
            <a:r>
              <a:rPr lang="en-US" sz="1100" dirty="0"/>
              <a:t>Display the list of records of movies with Rating not “R”.</a:t>
            </a:r>
          </a:p>
          <a:p>
            <a:pPr marL="228600" indent="-228600">
              <a:buClr>
                <a:schemeClr val="hlink"/>
              </a:buClr>
              <a:buSzPts val="1100"/>
              <a:buFont typeface="+mj-lt"/>
              <a:buAutoNum type="alphaLcParenR"/>
            </a:pPr>
            <a:r>
              <a:rPr lang="en-US" sz="1100" dirty="0"/>
              <a:t>Display the list of records of movies suitable for audience above 13.</a:t>
            </a:r>
          </a:p>
          <a:p>
            <a:pPr marL="228600" lvl="0" indent="-228600" algn="l" rtl="0">
              <a:spcBef>
                <a:spcPts val="0"/>
              </a:spcBef>
              <a:spcAft>
                <a:spcPts val="0"/>
              </a:spcAft>
              <a:buClr>
                <a:schemeClr val="hlink"/>
              </a:buClr>
              <a:buSzPts val="1100"/>
              <a:buFont typeface="+mj-lt"/>
              <a:buAutoNum type="alphaLcParenR"/>
            </a:pPr>
            <a:endParaRPr lang="en-US" sz="1100" dirty="0"/>
          </a:p>
          <a:p>
            <a:pPr marL="228600" lvl="0" indent="-228600" algn="l" rtl="0">
              <a:spcBef>
                <a:spcPts val="0"/>
              </a:spcBef>
              <a:spcAft>
                <a:spcPts val="0"/>
              </a:spcAft>
              <a:buClr>
                <a:schemeClr val="hlink"/>
              </a:buClr>
              <a:buSzPts val="1100"/>
              <a:buFont typeface="+mj-lt"/>
              <a:buAutoNum type="alphaLcParenR"/>
            </a:pPr>
            <a:endParaRPr sz="1100" dirty="0"/>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3" y="4759305"/>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0" name="Google Shape;380;p36">
            <a:hlinkClick r:id="" action="ppaction://noaction"/>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81" name="Google Shape;381;p36">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CONTACT</a:t>
            </a:r>
            <a:endParaRPr sz="1000" dirty="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6">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1"/>
          <p:cNvGraphicFramePr>
            <a:graphicFrameLocks noGrp="1"/>
          </p:cNvGraphicFramePr>
          <p:nvPr>
            <p:extLst>
              <p:ext uri="{D42A27DB-BD31-4B8C-83A1-F6EECF244321}">
                <p14:modId xmlns:p14="http://schemas.microsoft.com/office/powerpoint/2010/main" val="453022954"/>
              </p:ext>
            </p:extLst>
          </p:nvPr>
        </p:nvGraphicFramePr>
        <p:xfrm>
          <a:off x="830274" y="1680800"/>
          <a:ext cx="6406926" cy="2855758"/>
        </p:xfrm>
        <a:graphic>
          <a:graphicData uri="http://schemas.openxmlformats.org/drawingml/2006/table">
            <a:tbl>
              <a:tblPr firstRow="1" bandRow="1">
                <a:tableStyleId>{0A88C95F-0FA6-4245-827A-89CF10E93C51}</a:tableStyleId>
              </a:tblPr>
              <a:tblGrid>
                <a:gridCol w="2135642">
                  <a:extLst>
                    <a:ext uri="{9D8B030D-6E8A-4147-A177-3AD203B41FA5}">
                      <a16:colId xmlns:a16="http://schemas.microsoft.com/office/drawing/2014/main" val="4161989185"/>
                    </a:ext>
                  </a:extLst>
                </a:gridCol>
                <a:gridCol w="2135642">
                  <a:extLst>
                    <a:ext uri="{9D8B030D-6E8A-4147-A177-3AD203B41FA5}">
                      <a16:colId xmlns:a16="http://schemas.microsoft.com/office/drawing/2014/main" val="593288855"/>
                    </a:ext>
                  </a:extLst>
                </a:gridCol>
                <a:gridCol w="2135642">
                  <a:extLst>
                    <a:ext uri="{9D8B030D-6E8A-4147-A177-3AD203B41FA5}">
                      <a16:colId xmlns:a16="http://schemas.microsoft.com/office/drawing/2014/main" val="2679209236"/>
                    </a:ext>
                  </a:extLst>
                </a:gridCol>
              </a:tblGrid>
              <a:tr h="2855758">
                <a:tc>
                  <a:txBody>
                    <a:bodyPr/>
                    <a:lstStyle/>
                    <a:p>
                      <a:r>
                        <a:rPr lang="en-US" dirty="0">
                          <a:solidFill>
                            <a:schemeClr val="accent1"/>
                          </a:solidFill>
                        </a:rPr>
                        <a:t>METHODS</a:t>
                      </a:r>
                    </a:p>
                    <a:p>
                      <a:endParaRPr lang="en-US" dirty="0">
                        <a:solidFill>
                          <a:schemeClr val="accent1"/>
                        </a:solidFill>
                      </a:endParaRPr>
                    </a:p>
                    <a:p>
                      <a:endParaRPr lang="en-US" dirty="0">
                        <a:solidFill>
                          <a:schemeClr val="accent1"/>
                        </a:solidFill>
                      </a:endParaRPr>
                    </a:p>
                    <a:p>
                      <a:r>
                        <a:rPr lang="en-US" dirty="0">
                          <a:solidFill>
                            <a:srgbClr val="00B050"/>
                          </a:solidFill>
                        </a:rPr>
                        <a:t>For all 3 I used Select * to fetch records</a:t>
                      </a:r>
                    </a:p>
                    <a:p>
                      <a:endParaRPr lang="en-US" dirty="0">
                        <a:solidFill>
                          <a:srgbClr val="00B050"/>
                        </a:solidFill>
                      </a:endParaRPr>
                    </a:p>
                    <a:p>
                      <a:endParaRPr lang="en-US" dirty="0">
                        <a:solidFill>
                          <a:srgbClr val="00B050"/>
                        </a:solidFill>
                      </a:endParaRPr>
                    </a:p>
                    <a:p>
                      <a:r>
                        <a:rPr lang="en-US" dirty="0">
                          <a:solidFill>
                            <a:srgbClr val="00B050"/>
                          </a:solidFill>
                        </a:rPr>
                        <a:t>In where clause I </a:t>
                      </a:r>
                      <a:r>
                        <a:rPr lang="en-US" dirty="0" err="1">
                          <a:solidFill>
                            <a:srgbClr val="00B050"/>
                          </a:solidFill>
                        </a:rPr>
                        <a:t>speciefied</a:t>
                      </a:r>
                      <a:r>
                        <a:rPr lang="en-US" dirty="0">
                          <a:solidFill>
                            <a:srgbClr val="00B050"/>
                          </a:solidFill>
                        </a:rPr>
                        <a:t> the conditions for all.</a:t>
                      </a:r>
                    </a:p>
                  </a:txBody>
                  <a:tcPr/>
                </a:tc>
                <a:tc>
                  <a:txBody>
                    <a:bodyPr/>
                    <a:lstStyle/>
                    <a:p>
                      <a:r>
                        <a:rPr lang="en-US" dirty="0">
                          <a:solidFill>
                            <a:schemeClr val="accent1"/>
                          </a:solidFill>
                        </a:rPr>
                        <a:t>OUTPUT</a:t>
                      </a:r>
                      <a:endParaRPr lang="en-IN" dirty="0">
                        <a:solidFill>
                          <a:schemeClr val="accent1"/>
                        </a:solidFill>
                      </a:endParaRPr>
                    </a:p>
                  </a:txBody>
                  <a:tcPr/>
                </a:tc>
                <a:tc>
                  <a:txBody>
                    <a:bodyPr/>
                    <a:lstStyle/>
                    <a:p>
                      <a:r>
                        <a:rPr lang="en-US" dirty="0">
                          <a:solidFill>
                            <a:schemeClr val="accent1"/>
                          </a:solidFill>
                        </a:rPr>
                        <a:t>CONCLUSION</a:t>
                      </a:r>
                      <a:endParaRPr lang="en-IN" dirty="0">
                        <a:solidFill>
                          <a:schemeClr val="accent1"/>
                        </a:solidFill>
                      </a:endParaRPr>
                    </a:p>
                    <a:p>
                      <a:endParaRPr lang="en-US" dirty="0">
                        <a:solidFill>
                          <a:srgbClr val="002060"/>
                        </a:solidFill>
                      </a:endParaRPr>
                    </a:p>
                    <a:p>
                      <a:endParaRPr lang="en-US" dirty="0">
                        <a:solidFill>
                          <a:srgbClr val="00B050"/>
                        </a:solidFill>
                      </a:endParaRPr>
                    </a:p>
                    <a:p>
                      <a:r>
                        <a:rPr lang="en-US" dirty="0">
                          <a:solidFill>
                            <a:srgbClr val="00B050"/>
                          </a:solidFill>
                        </a:rPr>
                        <a:t>From the Data , I fetched the records for movies rated “R” and not rated “R” and I fetched data which movies is suitable for age group below 13 by ratings.</a:t>
                      </a:r>
                    </a:p>
                  </a:txBody>
                  <a:tcPr/>
                </a:tc>
                <a:extLst>
                  <a:ext uri="{0D108BD9-81ED-4DB2-BD59-A6C34878D82A}">
                    <a16:rowId xmlns:a16="http://schemas.microsoft.com/office/drawing/2014/main" val="1115450101"/>
                  </a:ext>
                </a:extLst>
              </a:tr>
            </a:tbl>
          </a:graphicData>
        </a:graphic>
      </p:graphicFrame>
      <p:pic>
        <p:nvPicPr>
          <p:cNvPr id="5" name="Picture 4">
            <a:extLst>
              <a:ext uri="{FF2B5EF4-FFF2-40B4-BE49-F238E27FC236}">
                <a16:creationId xmlns:a16="http://schemas.microsoft.com/office/drawing/2014/main" id="{866D6A39-E494-28C6-8809-A34519364F92}"/>
              </a:ext>
            </a:extLst>
          </p:cNvPr>
          <p:cNvPicPr>
            <a:picLocks noChangeAspect="1"/>
          </p:cNvPicPr>
          <p:nvPr/>
        </p:nvPicPr>
        <p:blipFill rotWithShape="1">
          <a:blip r:embed="rId5"/>
          <a:srcRect l="12991" t="39044" r="55329" b="39238"/>
          <a:stretch/>
        </p:blipFill>
        <p:spPr>
          <a:xfrm>
            <a:off x="3171267" y="1964395"/>
            <a:ext cx="1722130" cy="739465"/>
          </a:xfrm>
          <a:prstGeom prst="rect">
            <a:avLst/>
          </a:prstGeom>
        </p:spPr>
      </p:pic>
      <p:pic>
        <p:nvPicPr>
          <p:cNvPr id="7" name="Picture 6">
            <a:extLst>
              <a:ext uri="{FF2B5EF4-FFF2-40B4-BE49-F238E27FC236}">
                <a16:creationId xmlns:a16="http://schemas.microsoft.com/office/drawing/2014/main" id="{57403D44-1A6B-C567-931D-454F54CCBF95}"/>
              </a:ext>
            </a:extLst>
          </p:cNvPr>
          <p:cNvPicPr>
            <a:picLocks noChangeAspect="1"/>
          </p:cNvPicPr>
          <p:nvPr/>
        </p:nvPicPr>
        <p:blipFill rotWithShape="1">
          <a:blip r:embed="rId6"/>
          <a:srcRect l="12991" t="39044" r="60078" b="39368"/>
          <a:stretch/>
        </p:blipFill>
        <p:spPr>
          <a:xfrm>
            <a:off x="3175655" y="2746514"/>
            <a:ext cx="1678511" cy="840346"/>
          </a:xfrm>
          <a:prstGeom prst="rect">
            <a:avLst/>
          </a:prstGeom>
        </p:spPr>
      </p:pic>
      <p:pic>
        <p:nvPicPr>
          <p:cNvPr id="9" name="Picture 8">
            <a:extLst>
              <a:ext uri="{FF2B5EF4-FFF2-40B4-BE49-F238E27FC236}">
                <a16:creationId xmlns:a16="http://schemas.microsoft.com/office/drawing/2014/main" id="{DC1C95D6-154C-1347-4B6C-8CD7D5C6E512}"/>
              </a:ext>
            </a:extLst>
          </p:cNvPr>
          <p:cNvPicPr>
            <a:picLocks noChangeAspect="1"/>
          </p:cNvPicPr>
          <p:nvPr/>
        </p:nvPicPr>
        <p:blipFill rotWithShape="1">
          <a:blip r:embed="rId7"/>
          <a:srcRect l="12991" t="39043" r="62868" b="39683"/>
          <a:stretch/>
        </p:blipFill>
        <p:spPr>
          <a:xfrm>
            <a:off x="3262020" y="3717792"/>
            <a:ext cx="1505779" cy="718199"/>
          </a:xfrm>
          <a:prstGeom prst="rect">
            <a:avLst/>
          </a:prstGeom>
        </p:spPr>
      </p:pic>
    </p:spTree>
    <p:extLst>
      <p:ext uri="{BB962C8B-B14F-4D97-AF65-F5344CB8AC3E}">
        <p14:creationId xmlns:p14="http://schemas.microsoft.com/office/powerpoint/2010/main" val="1377303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633450" y="472013"/>
            <a:ext cx="7715400" cy="4192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Task 5</a:t>
            </a:r>
            <a:endParaRPr sz="1800" dirty="0"/>
          </a:p>
        </p:txBody>
      </p:sp>
      <p:sp>
        <p:nvSpPr>
          <p:cNvPr id="355" name="Google Shape;355;p36"/>
          <p:cNvSpPr txBox="1">
            <a:spLocks noGrp="1"/>
          </p:cNvSpPr>
          <p:nvPr>
            <p:ph type="subTitle" idx="1"/>
          </p:nvPr>
        </p:nvSpPr>
        <p:spPr>
          <a:xfrm>
            <a:off x="737815" y="761018"/>
            <a:ext cx="6663246" cy="755823"/>
          </a:xfrm>
          <a:prstGeom prst="rect">
            <a:avLst/>
          </a:prstGeom>
        </p:spPr>
        <p:txBody>
          <a:bodyPr spcFirstLastPara="1" wrap="square" lIns="91425" tIns="91425" rIns="91425" bIns="91425" anchor="t" anchorCtr="0">
            <a:noAutofit/>
          </a:bodyPr>
          <a:lstStyle/>
          <a:p>
            <a:pPr marL="0" lvl="0" indent="0">
              <a:buClr>
                <a:schemeClr val="hlink"/>
              </a:buClr>
              <a:buSzPts val="1100"/>
              <a:buNone/>
            </a:pPr>
            <a:r>
              <a:rPr lang="en-US" sz="800" dirty="0"/>
              <a:t>The management wants the data about replacement cost of movies. Replacement cost is the amount of money required to replace an existing asset (DVD/blue ray disc) with an equally valued or similar asset at the current market price.</a:t>
            </a:r>
          </a:p>
          <a:p>
            <a:pPr marL="228600" lvl="0" indent="-228600">
              <a:buClr>
                <a:schemeClr val="hlink"/>
              </a:buClr>
              <a:buSzPts val="1100"/>
              <a:buAutoNum type="alphaLcPeriod"/>
            </a:pPr>
            <a:r>
              <a:rPr lang="en-US" sz="800" dirty="0"/>
              <a:t>Display the movie titles where the replacement cost is up to $11.</a:t>
            </a:r>
          </a:p>
          <a:p>
            <a:pPr marL="228600" lvl="0" indent="-228600">
              <a:buClr>
                <a:schemeClr val="hlink"/>
              </a:buClr>
              <a:buSzPts val="1100"/>
              <a:buAutoNum type="alphaLcPeriod"/>
            </a:pPr>
            <a:r>
              <a:rPr lang="en-US" sz="800" dirty="0"/>
              <a:t>Display the movie titles where replacement cost is between $11 and $20.</a:t>
            </a:r>
          </a:p>
          <a:p>
            <a:pPr marL="228600" lvl="0" indent="-228600">
              <a:buClr>
                <a:schemeClr val="hlink"/>
              </a:buClr>
              <a:buSzPts val="1100"/>
              <a:buAutoNum type="alphaLcPeriod"/>
            </a:pPr>
            <a:r>
              <a:rPr lang="en-US" sz="800" dirty="0"/>
              <a:t>Display the list of records of all movies in desc order of replacement costs</a:t>
            </a:r>
            <a:endParaRPr sz="800" dirty="0"/>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0" name="Google Shape;380;p36">
            <a:hlinkClick r:id="" action="ppaction://noaction"/>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81" name="Google Shape;381;p36">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CONTACT</a:t>
            </a:r>
            <a:endParaRPr sz="1000" dirty="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6">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1"/>
          <p:cNvGraphicFramePr>
            <a:graphicFrameLocks noGrp="1"/>
          </p:cNvGraphicFramePr>
          <p:nvPr>
            <p:extLst>
              <p:ext uri="{D42A27DB-BD31-4B8C-83A1-F6EECF244321}">
                <p14:modId xmlns:p14="http://schemas.microsoft.com/office/powerpoint/2010/main" val="424239324"/>
              </p:ext>
            </p:extLst>
          </p:nvPr>
        </p:nvGraphicFramePr>
        <p:xfrm>
          <a:off x="793435" y="1564869"/>
          <a:ext cx="6406926" cy="2957512"/>
        </p:xfrm>
        <a:graphic>
          <a:graphicData uri="http://schemas.openxmlformats.org/drawingml/2006/table">
            <a:tbl>
              <a:tblPr firstRow="1" bandRow="1">
                <a:tableStyleId>{0A88C95F-0FA6-4245-827A-89CF10E93C51}</a:tableStyleId>
              </a:tblPr>
              <a:tblGrid>
                <a:gridCol w="2135642">
                  <a:extLst>
                    <a:ext uri="{9D8B030D-6E8A-4147-A177-3AD203B41FA5}">
                      <a16:colId xmlns:a16="http://schemas.microsoft.com/office/drawing/2014/main" val="4161989185"/>
                    </a:ext>
                  </a:extLst>
                </a:gridCol>
                <a:gridCol w="2135642">
                  <a:extLst>
                    <a:ext uri="{9D8B030D-6E8A-4147-A177-3AD203B41FA5}">
                      <a16:colId xmlns:a16="http://schemas.microsoft.com/office/drawing/2014/main" val="593288855"/>
                    </a:ext>
                  </a:extLst>
                </a:gridCol>
                <a:gridCol w="2135642">
                  <a:extLst>
                    <a:ext uri="{9D8B030D-6E8A-4147-A177-3AD203B41FA5}">
                      <a16:colId xmlns:a16="http://schemas.microsoft.com/office/drawing/2014/main" val="2679209236"/>
                    </a:ext>
                  </a:extLst>
                </a:gridCol>
              </a:tblGrid>
              <a:tr h="2957512">
                <a:tc>
                  <a:txBody>
                    <a:bodyPr/>
                    <a:lstStyle/>
                    <a:p>
                      <a:r>
                        <a:rPr lang="en-US" dirty="0">
                          <a:solidFill>
                            <a:schemeClr val="accent1"/>
                          </a:solidFill>
                        </a:rPr>
                        <a:t>METHODS</a:t>
                      </a:r>
                    </a:p>
                    <a:p>
                      <a:r>
                        <a:rPr lang="en-US" sz="1200" dirty="0">
                          <a:solidFill>
                            <a:srgbClr val="00B050"/>
                          </a:solidFill>
                          <a:effectLst>
                            <a:outerShdw blurRad="38100" dist="38100" dir="2700000" algn="tl">
                              <a:srgbClr val="000000">
                                <a:alpha val="43137"/>
                              </a:srgbClr>
                            </a:outerShdw>
                          </a:effectLst>
                        </a:rPr>
                        <a:t>a)select </a:t>
                      </a:r>
                    </a:p>
                    <a:p>
                      <a:endParaRPr lang="en-US" sz="1200" dirty="0">
                        <a:solidFill>
                          <a:srgbClr val="00B050"/>
                        </a:solidFill>
                        <a:effectLst>
                          <a:outerShdw blurRad="38100" dist="38100" dir="2700000" algn="tl">
                            <a:srgbClr val="000000">
                              <a:alpha val="43137"/>
                            </a:srgbClr>
                          </a:outerShdw>
                        </a:effectLst>
                      </a:endParaRPr>
                    </a:p>
                    <a:p>
                      <a:r>
                        <a:rPr lang="en-US" sz="1200" dirty="0">
                          <a:solidFill>
                            <a:srgbClr val="00B050"/>
                          </a:solidFill>
                          <a:effectLst>
                            <a:outerShdw blurRad="38100" dist="38100" dir="2700000" algn="tl">
                              <a:srgbClr val="000000">
                                <a:alpha val="43137"/>
                              </a:srgbClr>
                            </a:outerShdw>
                          </a:effectLst>
                        </a:rPr>
                        <a:t>Where</a:t>
                      </a:r>
                    </a:p>
                    <a:p>
                      <a:endParaRPr lang="en-US" sz="1200" dirty="0">
                        <a:solidFill>
                          <a:srgbClr val="00B050"/>
                        </a:solidFill>
                        <a:effectLst>
                          <a:outerShdw blurRad="38100" dist="38100" dir="2700000" algn="tl">
                            <a:srgbClr val="000000">
                              <a:alpha val="43137"/>
                            </a:srgbClr>
                          </a:outerShdw>
                        </a:effectLst>
                      </a:endParaRPr>
                    </a:p>
                    <a:p>
                      <a:endParaRPr lang="en-US" sz="1200" baseline="0" dirty="0">
                        <a:solidFill>
                          <a:srgbClr val="00B050"/>
                        </a:solidFill>
                        <a:effectLst>
                          <a:outerShdw blurRad="38100" dist="38100" dir="2700000" algn="tl">
                            <a:srgbClr val="000000">
                              <a:alpha val="43137"/>
                            </a:srgbClr>
                          </a:outerShdw>
                        </a:effectLst>
                      </a:endParaRPr>
                    </a:p>
                    <a:p>
                      <a:r>
                        <a:rPr lang="en-US" sz="1200" baseline="0" dirty="0">
                          <a:solidFill>
                            <a:srgbClr val="00B050"/>
                          </a:solidFill>
                          <a:effectLst>
                            <a:outerShdw blurRad="38100" dist="38100" dir="2700000" algn="tl">
                              <a:srgbClr val="000000">
                                <a:alpha val="43137"/>
                              </a:srgbClr>
                            </a:outerShdw>
                          </a:effectLst>
                        </a:rPr>
                        <a:t>b)</a:t>
                      </a:r>
                      <a:r>
                        <a:rPr lang="en-US" sz="1200" dirty="0">
                          <a:solidFill>
                            <a:srgbClr val="00B050"/>
                          </a:solidFill>
                          <a:effectLst>
                            <a:outerShdw blurRad="38100" dist="38100" dir="2700000" algn="tl">
                              <a:srgbClr val="000000">
                                <a:alpha val="43137"/>
                              </a:srgbClr>
                            </a:outerShdw>
                          </a:effectLst>
                        </a:rPr>
                        <a:t>select </a:t>
                      </a:r>
                    </a:p>
                    <a:p>
                      <a:endParaRPr lang="en-US" sz="1200" dirty="0">
                        <a:solidFill>
                          <a:srgbClr val="00B050"/>
                        </a:solidFill>
                        <a:effectLst>
                          <a:outerShdw blurRad="38100" dist="38100" dir="2700000" algn="tl">
                            <a:srgbClr val="000000">
                              <a:alpha val="43137"/>
                            </a:srgbClr>
                          </a:outerShdw>
                        </a:effectLst>
                      </a:endParaRPr>
                    </a:p>
                    <a:p>
                      <a:r>
                        <a:rPr lang="en-US" sz="1200" dirty="0">
                          <a:solidFill>
                            <a:srgbClr val="00B050"/>
                          </a:solidFill>
                          <a:effectLst>
                            <a:outerShdw blurRad="38100" dist="38100" dir="2700000" algn="tl">
                              <a:srgbClr val="000000">
                                <a:alpha val="43137"/>
                              </a:srgbClr>
                            </a:outerShdw>
                          </a:effectLst>
                        </a:rPr>
                        <a:t>Where  between</a:t>
                      </a:r>
                    </a:p>
                    <a:p>
                      <a:endParaRPr lang="en-US" sz="1200" dirty="0">
                        <a:solidFill>
                          <a:srgbClr val="FF0000"/>
                        </a:solidFill>
                        <a:effectLst>
                          <a:outerShdw blurRad="38100" dist="38100" dir="2700000" algn="tl">
                            <a:srgbClr val="000000">
                              <a:alpha val="43137"/>
                            </a:srgbClr>
                          </a:outerShdw>
                        </a:effectLst>
                      </a:endParaRPr>
                    </a:p>
                    <a:p>
                      <a:endParaRPr lang="en-US" sz="1200" dirty="0">
                        <a:solidFill>
                          <a:srgbClr val="FF0000"/>
                        </a:solidFill>
                        <a:effectLst>
                          <a:outerShdw blurRad="38100" dist="38100" dir="2700000" algn="tl">
                            <a:srgbClr val="000000">
                              <a:alpha val="43137"/>
                            </a:srgbClr>
                          </a:outerShdw>
                        </a:effectLst>
                      </a:endParaRPr>
                    </a:p>
                    <a:p>
                      <a:r>
                        <a:rPr lang="en-US" sz="1200" dirty="0">
                          <a:solidFill>
                            <a:srgbClr val="FF0000"/>
                          </a:solidFill>
                          <a:effectLst>
                            <a:outerShdw blurRad="38100" dist="38100" dir="2700000" algn="tl">
                              <a:srgbClr val="000000">
                                <a:alpha val="43137"/>
                              </a:srgbClr>
                            </a:outerShdw>
                          </a:effectLst>
                        </a:rPr>
                        <a:t>c)Select</a:t>
                      </a:r>
                    </a:p>
                    <a:p>
                      <a:endParaRPr lang="en-US" sz="1200" dirty="0">
                        <a:solidFill>
                          <a:srgbClr val="FF0000"/>
                        </a:solidFill>
                        <a:effectLst>
                          <a:outerShdw blurRad="38100" dist="38100" dir="2700000" algn="tl">
                            <a:srgbClr val="000000">
                              <a:alpha val="43137"/>
                            </a:srgbClr>
                          </a:outerShdw>
                        </a:effectLst>
                      </a:endParaRPr>
                    </a:p>
                    <a:p>
                      <a:r>
                        <a:rPr lang="en-US" sz="1200" dirty="0">
                          <a:solidFill>
                            <a:srgbClr val="FF0000"/>
                          </a:solidFill>
                          <a:effectLst>
                            <a:outerShdw blurRad="38100" dist="38100" dir="2700000" algn="tl">
                              <a:srgbClr val="000000">
                                <a:alpha val="43137"/>
                              </a:srgbClr>
                            </a:outerShdw>
                          </a:effectLst>
                        </a:rPr>
                        <a:t>Order by desc</a:t>
                      </a:r>
                    </a:p>
                  </a:txBody>
                  <a:tcPr/>
                </a:tc>
                <a:tc>
                  <a:txBody>
                    <a:bodyPr/>
                    <a:lstStyle/>
                    <a:p>
                      <a:r>
                        <a:rPr lang="en-US" dirty="0">
                          <a:solidFill>
                            <a:schemeClr val="accent1"/>
                          </a:solidFill>
                        </a:rPr>
                        <a:t>OUTPUT</a:t>
                      </a:r>
                      <a:endParaRPr lang="en-IN" dirty="0">
                        <a:solidFill>
                          <a:schemeClr val="accent1"/>
                        </a:solidFill>
                      </a:endParaRPr>
                    </a:p>
                  </a:txBody>
                  <a:tcPr/>
                </a:tc>
                <a:tc>
                  <a:txBody>
                    <a:bodyPr/>
                    <a:lstStyle/>
                    <a:p>
                      <a:r>
                        <a:rPr lang="en-US" dirty="0">
                          <a:solidFill>
                            <a:schemeClr val="accent1"/>
                          </a:solidFill>
                        </a:rPr>
                        <a:t>CONCLUSION</a:t>
                      </a:r>
                      <a:endParaRPr lang="en-IN" dirty="0">
                        <a:solidFill>
                          <a:schemeClr val="accent1"/>
                        </a:solidFill>
                      </a:endParaRPr>
                    </a:p>
                    <a:p>
                      <a:endParaRPr lang="en-US" dirty="0">
                        <a:solidFill>
                          <a:srgbClr val="002060"/>
                        </a:solidFill>
                      </a:endParaRPr>
                    </a:p>
                    <a:p>
                      <a:endParaRPr lang="en-US" sz="1200" dirty="0">
                        <a:solidFill>
                          <a:srgbClr val="00B050"/>
                        </a:solidFill>
                      </a:endParaRPr>
                    </a:p>
                    <a:p>
                      <a:r>
                        <a:rPr lang="en-US" sz="1200" dirty="0">
                          <a:solidFill>
                            <a:srgbClr val="00B050"/>
                          </a:solidFill>
                        </a:rPr>
                        <a:t>From</a:t>
                      </a:r>
                      <a:r>
                        <a:rPr lang="en-US" sz="1200" baseline="0" dirty="0">
                          <a:solidFill>
                            <a:srgbClr val="00B050"/>
                          </a:solidFill>
                        </a:rPr>
                        <a:t> the data the replacement cost&lt;=11 is found that  no one is there. The replacement cost between 11 and 20 is found.</a:t>
                      </a:r>
                    </a:p>
                    <a:p>
                      <a:r>
                        <a:rPr lang="en-US" sz="1200" baseline="0" dirty="0">
                          <a:solidFill>
                            <a:srgbClr val="00B050"/>
                          </a:solidFill>
                        </a:rPr>
                        <a:t>And found </a:t>
                      </a:r>
                      <a:r>
                        <a:rPr lang="en-US" sz="1200" dirty="0">
                          <a:solidFill>
                            <a:srgbClr val="00B050"/>
                          </a:solidFill>
                        </a:rPr>
                        <a:t>list of records of all movies in desc order of replacement costs</a:t>
                      </a:r>
                    </a:p>
                  </a:txBody>
                  <a:tcPr/>
                </a:tc>
                <a:extLst>
                  <a:ext uri="{0D108BD9-81ED-4DB2-BD59-A6C34878D82A}">
                    <a16:rowId xmlns:a16="http://schemas.microsoft.com/office/drawing/2014/main" val="1115450101"/>
                  </a:ext>
                </a:extLst>
              </a:tr>
            </a:tbl>
          </a:graphicData>
        </a:graphic>
      </p:graphicFrame>
      <p:pic>
        <p:nvPicPr>
          <p:cNvPr id="7" name="Picture 6">
            <a:extLst>
              <a:ext uri="{FF2B5EF4-FFF2-40B4-BE49-F238E27FC236}">
                <a16:creationId xmlns:a16="http://schemas.microsoft.com/office/drawing/2014/main" id="{9D3765EC-6DE7-54B2-67C0-296421255914}"/>
              </a:ext>
            </a:extLst>
          </p:cNvPr>
          <p:cNvPicPr>
            <a:picLocks noChangeAspect="1"/>
          </p:cNvPicPr>
          <p:nvPr/>
        </p:nvPicPr>
        <p:blipFill rotWithShape="1">
          <a:blip r:embed="rId5"/>
          <a:srcRect l="12815" t="38855" r="57260" b="38945"/>
          <a:stretch/>
        </p:blipFill>
        <p:spPr>
          <a:xfrm>
            <a:off x="3181894" y="1843328"/>
            <a:ext cx="1630007" cy="787894"/>
          </a:xfrm>
          <a:prstGeom prst="rect">
            <a:avLst/>
          </a:prstGeom>
        </p:spPr>
      </p:pic>
      <p:pic>
        <p:nvPicPr>
          <p:cNvPr id="9" name="Picture 8">
            <a:extLst>
              <a:ext uri="{FF2B5EF4-FFF2-40B4-BE49-F238E27FC236}">
                <a16:creationId xmlns:a16="http://schemas.microsoft.com/office/drawing/2014/main" id="{BB5891EC-FDC8-86A1-7F49-CCA9E68BD074}"/>
              </a:ext>
            </a:extLst>
          </p:cNvPr>
          <p:cNvPicPr>
            <a:picLocks noChangeAspect="1"/>
          </p:cNvPicPr>
          <p:nvPr/>
        </p:nvPicPr>
        <p:blipFill rotWithShape="1">
          <a:blip r:embed="rId6"/>
          <a:srcRect l="13394" t="38801" r="57908" b="37692"/>
          <a:stretch/>
        </p:blipFill>
        <p:spPr>
          <a:xfrm>
            <a:off x="3054083" y="2691004"/>
            <a:ext cx="1924510" cy="853188"/>
          </a:xfrm>
          <a:prstGeom prst="rect">
            <a:avLst/>
          </a:prstGeom>
        </p:spPr>
      </p:pic>
      <p:pic>
        <p:nvPicPr>
          <p:cNvPr id="11" name="Picture 10">
            <a:extLst>
              <a:ext uri="{FF2B5EF4-FFF2-40B4-BE49-F238E27FC236}">
                <a16:creationId xmlns:a16="http://schemas.microsoft.com/office/drawing/2014/main" id="{D8C4F52D-7DEC-A2C3-C42E-BD2FD2B2939C}"/>
              </a:ext>
            </a:extLst>
          </p:cNvPr>
          <p:cNvPicPr>
            <a:picLocks noChangeAspect="1"/>
          </p:cNvPicPr>
          <p:nvPr/>
        </p:nvPicPr>
        <p:blipFill rotWithShape="1">
          <a:blip r:embed="rId7"/>
          <a:srcRect l="13394" t="38798" r="55573" b="39655"/>
          <a:stretch/>
        </p:blipFill>
        <p:spPr>
          <a:xfrm>
            <a:off x="2966541" y="3640148"/>
            <a:ext cx="2060712" cy="774407"/>
          </a:xfrm>
          <a:prstGeom prst="rect">
            <a:avLst/>
          </a:prstGeom>
        </p:spPr>
      </p:pic>
    </p:spTree>
    <p:extLst>
      <p:ext uri="{BB962C8B-B14F-4D97-AF65-F5344CB8AC3E}">
        <p14:creationId xmlns:p14="http://schemas.microsoft.com/office/powerpoint/2010/main" val="3300328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title"/>
          </p:nvPr>
        </p:nvSpPr>
        <p:spPr>
          <a:xfrm>
            <a:off x="714300" y="512364"/>
            <a:ext cx="7715400" cy="4192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Task 6</a:t>
            </a:r>
            <a:endParaRPr sz="1800" dirty="0"/>
          </a:p>
        </p:txBody>
      </p:sp>
      <p:sp>
        <p:nvSpPr>
          <p:cNvPr id="355" name="Google Shape;355;p36"/>
          <p:cNvSpPr txBox="1">
            <a:spLocks noGrp="1"/>
          </p:cNvSpPr>
          <p:nvPr>
            <p:ph type="subTitle" idx="1"/>
          </p:nvPr>
        </p:nvSpPr>
        <p:spPr>
          <a:xfrm>
            <a:off x="714299" y="786889"/>
            <a:ext cx="6663246" cy="5047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US" dirty="0"/>
              <a:t>Display the top 3 movies with Greatest number of Actors</a:t>
            </a:r>
            <a:endParaRPr dirty="0"/>
          </a:p>
        </p:txBody>
      </p:sp>
      <p:grpSp>
        <p:nvGrpSpPr>
          <p:cNvPr id="356" name="Google Shape;356;p36"/>
          <p:cNvGrpSpPr/>
          <p:nvPr/>
        </p:nvGrpSpPr>
        <p:grpSpPr>
          <a:xfrm rot="5400000">
            <a:off x="1071931" y="3617221"/>
            <a:ext cx="612965" cy="612965"/>
            <a:chOff x="5208200" y="980975"/>
            <a:chExt cx="440475" cy="440475"/>
          </a:xfrm>
        </p:grpSpPr>
        <p:sp>
          <p:nvSpPr>
            <p:cNvPr id="357" name="Google Shape;357;p36"/>
            <p:cNvSpPr/>
            <p:nvPr/>
          </p:nvSpPr>
          <p:spPr>
            <a:xfrm>
              <a:off x="5208200" y="980975"/>
              <a:ext cx="197300" cy="199975"/>
            </a:xfrm>
            <a:custGeom>
              <a:avLst/>
              <a:gdLst/>
              <a:ahLst/>
              <a:cxnLst/>
              <a:rect l="l" t="t" r="r" b="b"/>
              <a:pathLst>
                <a:path w="7892" h="7999" extrusionOk="0">
                  <a:moveTo>
                    <a:pt x="7892" y="0"/>
                  </a:moveTo>
                  <a:cubicBezTo>
                    <a:pt x="3510" y="72"/>
                    <a:pt x="0" y="3617"/>
                    <a:pt x="0" y="7999"/>
                  </a:cubicBezTo>
                  <a:lnTo>
                    <a:pt x="7892" y="7999"/>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233125" y="1005900"/>
              <a:ext cx="415550" cy="415550"/>
            </a:xfrm>
            <a:custGeom>
              <a:avLst/>
              <a:gdLst/>
              <a:ahLst/>
              <a:cxnLst/>
              <a:rect l="l" t="t" r="r" b="b"/>
              <a:pathLst>
                <a:path w="16622" h="16622" extrusionOk="0">
                  <a:moveTo>
                    <a:pt x="7999" y="1"/>
                  </a:moveTo>
                  <a:lnTo>
                    <a:pt x="7892" y="1"/>
                  </a:lnTo>
                  <a:lnTo>
                    <a:pt x="7892" y="8000"/>
                  </a:lnTo>
                  <a:lnTo>
                    <a:pt x="1" y="8000"/>
                  </a:lnTo>
                  <a:cubicBezTo>
                    <a:pt x="1" y="11242"/>
                    <a:pt x="1960" y="14145"/>
                    <a:pt x="4935" y="15392"/>
                  </a:cubicBezTo>
                  <a:cubicBezTo>
                    <a:pt x="7928" y="16622"/>
                    <a:pt x="11366" y="15945"/>
                    <a:pt x="13664" y="13647"/>
                  </a:cubicBezTo>
                  <a:cubicBezTo>
                    <a:pt x="15945" y="11366"/>
                    <a:pt x="16621" y="7928"/>
                    <a:pt x="15392" y="4935"/>
                  </a:cubicBezTo>
                  <a:cubicBezTo>
                    <a:pt x="14145" y="1943"/>
                    <a:pt x="11242" y="1"/>
                    <a:pt x="7999"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6"/>
          <p:cNvGrpSpPr/>
          <p:nvPr/>
        </p:nvGrpSpPr>
        <p:grpSpPr>
          <a:xfrm>
            <a:off x="6066397" y="3338339"/>
            <a:ext cx="695830" cy="243805"/>
            <a:chOff x="2271950" y="2722775"/>
            <a:chExt cx="575875" cy="201775"/>
          </a:xfrm>
        </p:grpSpPr>
        <p:sp>
          <p:nvSpPr>
            <p:cNvPr id="360" name="Google Shape;360;p36"/>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6"/>
          <p:cNvSpPr/>
          <p:nvPr/>
        </p:nvSpPr>
        <p:spPr>
          <a:xfrm rot="7201932">
            <a:off x="7909637" y="1678403"/>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7530851" y="38417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rot="7198898">
            <a:off x="7267137" y="102921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rot="7201932">
            <a:off x="7821662" y="277244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rot="-1685758">
            <a:off x="7151203" y="18657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635388" y="3617213"/>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4246262" y="353637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8013038" y="32883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3848926" y="374492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5887138" y="41159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rot="-1685758">
            <a:off x="5627203" y="39183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7140562" y="2828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MENU</a:t>
            </a:r>
            <a:endParaRPr sz="1000">
              <a:solidFill>
                <a:schemeClr val="dk1"/>
              </a:solidFill>
              <a:latin typeface="Bebas Neue"/>
              <a:ea typeface="Bebas Neue"/>
              <a:cs typeface="Bebas Neue"/>
              <a:sym typeface="Bebas Neue"/>
            </a:endParaRPr>
          </a:p>
        </p:txBody>
      </p:sp>
      <p:sp>
        <p:nvSpPr>
          <p:cNvPr id="380" name="Google Shape;380;p36">
            <a:hlinkClick r:id="" action="ppaction://noaction"/>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1"/>
                </a:solidFill>
                <a:latin typeface="Bebas Neue"/>
                <a:ea typeface="Bebas Neue"/>
                <a:cs typeface="Bebas Neue"/>
                <a:sym typeface="Bebas Neue"/>
              </a:rPr>
              <a:t>ANALYSIS</a:t>
            </a:r>
            <a:endParaRPr sz="1000">
              <a:solidFill>
                <a:schemeClr val="dk1"/>
              </a:solidFill>
              <a:latin typeface="Bebas Neue"/>
              <a:ea typeface="Bebas Neue"/>
              <a:cs typeface="Bebas Neue"/>
              <a:sym typeface="Bebas Neue"/>
            </a:endParaRPr>
          </a:p>
        </p:txBody>
      </p:sp>
      <p:sp>
        <p:nvSpPr>
          <p:cNvPr id="381" name="Google Shape;381;p36">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dirty="0">
                <a:solidFill>
                  <a:schemeClr val="dk1"/>
                </a:solidFill>
                <a:latin typeface="Bebas Neue"/>
                <a:ea typeface="Bebas Neue"/>
                <a:cs typeface="Bebas Neue"/>
                <a:sym typeface="Bebas Neue"/>
              </a:rPr>
              <a:t>CONTACT</a:t>
            </a:r>
            <a:endParaRPr sz="1000" dirty="0">
              <a:solidFill>
                <a:schemeClr val="dk1"/>
              </a:solidFill>
              <a:latin typeface="Bebas Neue"/>
              <a:ea typeface="Bebas Neue"/>
              <a:cs typeface="Bebas Neue"/>
              <a:sym typeface="Bebas Neue"/>
            </a:endParaRPr>
          </a:p>
        </p:txBody>
      </p:sp>
      <p:grpSp>
        <p:nvGrpSpPr>
          <p:cNvPr id="382" name="Google Shape;382;p36"/>
          <p:cNvGrpSpPr/>
          <p:nvPr/>
        </p:nvGrpSpPr>
        <p:grpSpPr>
          <a:xfrm>
            <a:off x="706038" y="312972"/>
            <a:ext cx="140222" cy="140409"/>
            <a:chOff x="2741000" y="199475"/>
            <a:chExt cx="191953" cy="192210"/>
          </a:xfrm>
        </p:grpSpPr>
        <p:sp>
          <p:nvSpPr>
            <p:cNvPr id="383" name="Google Shape;383;p3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6">
            <a:hlinkClick r:id="rId4"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1"/>
          <p:cNvGraphicFramePr>
            <a:graphicFrameLocks noGrp="1"/>
          </p:cNvGraphicFramePr>
          <p:nvPr>
            <p:extLst>
              <p:ext uri="{D42A27DB-BD31-4B8C-83A1-F6EECF244321}">
                <p14:modId xmlns:p14="http://schemas.microsoft.com/office/powerpoint/2010/main" val="1399946533"/>
              </p:ext>
            </p:extLst>
          </p:nvPr>
        </p:nvGraphicFramePr>
        <p:xfrm>
          <a:off x="814483" y="1319419"/>
          <a:ext cx="6406926" cy="2332488"/>
        </p:xfrm>
        <a:graphic>
          <a:graphicData uri="http://schemas.openxmlformats.org/drawingml/2006/table">
            <a:tbl>
              <a:tblPr firstRow="1" bandRow="1">
                <a:tableStyleId>{0A88C95F-0FA6-4245-827A-89CF10E93C51}</a:tableStyleId>
              </a:tblPr>
              <a:tblGrid>
                <a:gridCol w="2135642">
                  <a:extLst>
                    <a:ext uri="{9D8B030D-6E8A-4147-A177-3AD203B41FA5}">
                      <a16:colId xmlns:a16="http://schemas.microsoft.com/office/drawing/2014/main" val="4161989185"/>
                    </a:ext>
                  </a:extLst>
                </a:gridCol>
                <a:gridCol w="2135642">
                  <a:extLst>
                    <a:ext uri="{9D8B030D-6E8A-4147-A177-3AD203B41FA5}">
                      <a16:colId xmlns:a16="http://schemas.microsoft.com/office/drawing/2014/main" val="593288855"/>
                    </a:ext>
                  </a:extLst>
                </a:gridCol>
                <a:gridCol w="2135642">
                  <a:extLst>
                    <a:ext uri="{9D8B030D-6E8A-4147-A177-3AD203B41FA5}">
                      <a16:colId xmlns:a16="http://schemas.microsoft.com/office/drawing/2014/main" val="2679209236"/>
                    </a:ext>
                  </a:extLst>
                </a:gridCol>
              </a:tblGrid>
              <a:tr h="2332488">
                <a:tc>
                  <a:txBody>
                    <a:bodyPr/>
                    <a:lstStyle/>
                    <a:p>
                      <a:r>
                        <a:rPr lang="en-US" dirty="0">
                          <a:solidFill>
                            <a:schemeClr val="accent1"/>
                          </a:solidFill>
                        </a:rPr>
                        <a:t>METHODS</a:t>
                      </a:r>
                    </a:p>
                    <a:p>
                      <a:endParaRPr lang="en-US" sz="1400" dirty="0">
                        <a:solidFill>
                          <a:schemeClr val="accent1"/>
                        </a:solidFill>
                        <a:effectLst>
                          <a:outerShdw blurRad="38100" dist="38100" dir="2700000" algn="tl">
                            <a:srgbClr val="000000">
                              <a:alpha val="43137"/>
                            </a:srgbClr>
                          </a:outerShdw>
                        </a:effectLst>
                      </a:endParaRPr>
                    </a:p>
                    <a:p>
                      <a:r>
                        <a:rPr lang="en-US" sz="1400" dirty="0">
                          <a:solidFill>
                            <a:srgbClr val="00B050"/>
                          </a:solidFill>
                          <a:effectLst>
                            <a:outerShdw blurRad="38100" dist="38100" dir="2700000" algn="tl">
                              <a:srgbClr val="000000">
                                <a:alpha val="43137"/>
                              </a:srgbClr>
                            </a:outerShdw>
                          </a:effectLst>
                        </a:rPr>
                        <a:t>SELECT</a:t>
                      </a:r>
                    </a:p>
                    <a:p>
                      <a:endParaRPr lang="en-US" sz="1400" dirty="0">
                        <a:solidFill>
                          <a:srgbClr val="00B050"/>
                        </a:solidFill>
                        <a:effectLst>
                          <a:outerShdw blurRad="38100" dist="38100" dir="2700000" algn="tl">
                            <a:srgbClr val="000000">
                              <a:alpha val="43137"/>
                            </a:srgbClr>
                          </a:outerShdw>
                        </a:effectLst>
                      </a:endParaRPr>
                    </a:p>
                    <a:p>
                      <a:r>
                        <a:rPr lang="en-US" sz="1400" dirty="0">
                          <a:solidFill>
                            <a:srgbClr val="00B050"/>
                          </a:solidFill>
                          <a:effectLst>
                            <a:outerShdw blurRad="38100" dist="38100" dir="2700000" algn="tl">
                              <a:srgbClr val="000000">
                                <a:alpha val="43137"/>
                              </a:srgbClr>
                            </a:outerShdw>
                          </a:effectLst>
                        </a:rPr>
                        <a:t>Joined two tables(film and film actor)</a:t>
                      </a:r>
                    </a:p>
                    <a:p>
                      <a:endParaRPr lang="en-US" sz="1400" dirty="0">
                        <a:solidFill>
                          <a:srgbClr val="00B050"/>
                        </a:solidFill>
                        <a:effectLst>
                          <a:outerShdw blurRad="38100" dist="38100" dir="2700000" algn="tl">
                            <a:srgbClr val="000000">
                              <a:alpha val="43137"/>
                            </a:srgbClr>
                          </a:outerShdw>
                        </a:effectLst>
                      </a:endParaRPr>
                    </a:p>
                    <a:p>
                      <a:r>
                        <a:rPr lang="en-US" sz="1400" dirty="0">
                          <a:solidFill>
                            <a:srgbClr val="00B050"/>
                          </a:solidFill>
                          <a:effectLst>
                            <a:outerShdw blurRad="38100" dist="38100" dir="2700000" algn="tl">
                              <a:srgbClr val="000000">
                                <a:alpha val="43137"/>
                              </a:srgbClr>
                            </a:outerShdw>
                          </a:effectLst>
                        </a:rPr>
                        <a:t>Group by film id</a:t>
                      </a:r>
                    </a:p>
                    <a:p>
                      <a:endParaRPr lang="en-US" sz="1400" dirty="0">
                        <a:solidFill>
                          <a:srgbClr val="00B050"/>
                        </a:solidFill>
                        <a:effectLst>
                          <a:outerShdw blurRad="38100" dist="38100" dir="2700000" algn="tl">
                            <a:srgbClr val="000000">
                              <a:alpha val="43137"/>
                            </a:srgbClr>
                          </a:outerShdw>
                        </a:effectLst>
                      </a:endParaRPr>
                    </a:p>
                    <a:p>
                      <a:r>
                        <a:rPr lang="en-US" sz="1400" dirty="0">
                          <a:solidFill>
                            <a:srgbClr val="00B050"/>
                          </a:solidFill>
                          <a:effectLst>
                            <a:outerShdw blurRad="38100" dist="38100" dir="2700000" algn="tl">
                              <a:srgbClr val="000000">
                                <a:alpha val="43137"/>
                              </a:srgbClr>
                            </a:outerShdw>
                          </a:effectLst>
                        </a:rPr>
                        <a:t>Order by desc</a:t>
                      </a:r>
                    </a:p>
                  </a:txBody>
                  <a:tcPr/>
                </a:tc>
                <a:tc>
                  <a:txBody>
                    <a:bodyPr/>
                    <a:lstStyle/>
                    <a:p>
                      <a:r>
                        <a:rPr lang="en-US" dirty="0">
                          <a:solidFill>
                            <a:schemeClr val="accent1"/>
                          </a:solidFill>
                        </a:rPr>
                        <a:t>OUTPUT</a:t>
                      </a:r>
                      <a:endParaRPr lang="en-IN" dirty="0">
                        <a:solidFill>
                          <a:schemeClr val="accent1"/>
                        </a:solidFill>
                      </a:endParaRPr>
                    </a:p>
                  </a:txBody>
                  <a:tcPr/>
                </a:tc>
                <a:tc>
                  <a:txBody>
                    <a:bodyPr/>
                    <a:lstStyle/>
                    <a:p>
                      <a:r>
                        <a:rPr lang="en-US" dirty="0">
                          <a:solidFill>
                            <a:schemeClr val="accent1"/>
                          </a:solidFill>
                        </a:rPr>
                        <a:t>CONCLUSION</a:t>
                      </a:r>
                      <a:endParaRPr lang="en-IN" dirty="0">
                        <a:solidFill>
                          <a:schemeClr val="accent1"/>
                        </a:solidFill>
                      </a:endParaRPr>
                    </a:p>
                    <a:p>
                      <a:endParaRPr lang="en-US" dirty="0">
                        <a:solidFill>
                          <a:srgbClr val="00B050"/>
                        </a:solidFill>
                      </a:endParaRPr>
                    </a:p>
                    <a:p>
                      <a:endParaRPr lang="en-US" dirty="0">
                        <a:solidFill>
                          <a:srgbClr val="00B050"/>
                        </a:solidFill>
                      </a:endParaRPr>
                    </a:p>
                    <a:p>
                      <a:r>
                        <a:rPr lang="en-US" dirty="0">
                          <a:solidFill>
                            <a:srgbClr val="00B050"/>
                          </a:solidFill>
                        </a:rPr>
                        <a:t>From the Data , found top 3 movies with more numbers of actors in it.</a:t>
                      </a:r>
                    </a:p>
                  </a:txBody>
                  <a:tcPr/>
                </a:tc>
                <a:extLst>
                  <a:ext uri="{0D108BD9-81ED-4DB2-BD59-A6C34878D82A}">
                    <a16:rowId xmlns:a16="http://schemas.microsoft.com/office/drawing/2014/main" val="1115450101"/>
                  </a:ext>
                </a:extLst>
              </a:tr>
            </a:tbl>
          </a:graphicData>
        </a:graphic>
      </p:graphicFrame>
      <p:pic>
        <p:nvPicPr>
          <p:cNvPr id="5" name="Picture 4">
            <a:extLst>
              <a:ext uri="{FF2B5EF4-FFF2-40B4-BE49-F238E27FC236}">
                <a16:creationId xmlns:a16="http://schemas.microsoft.com/office/drawing/2014/main" id="{1B34A811-5B94-FDB4-0116-233213BF3FBF}"/>
              </a:ext>
            </a:extLst>
          </p:cNvPr>
          <p:cNvPicPr>
            <a:picLocks noChangeAspect="1"/>
          </p:cNvPicPr>
          <p:nvPr/>
        </p:nvPicPr>
        <p:blipFill rotWithShape="1">
          <a:blip r:embed="rId5"/>
          <a:srcRect l="12470" t="37808" r="73132" b="36712"/>
          <a:stretch/>
        </p:blipFill>
        <p:spPr>
          <a:xfrm>
            <a:off x="3190642" y="1855055"/>
            <a:ext cx="1316567" cy="1261043"/>
          </a:xfrm>
          <a:prstGeom prst="rect">
            <a:avLst/>
          </a:prstGeom>
        </p:spPr>
      </p:pic>
    </p:spTree>
    <p:extLst>
      <p:ext uri="{BB962C8B-B14F-4D97-AF65-F5344CB8AC3E}">
        <p14:creationId xmlns:p14="http://schemas.microsoft.com/office/powerpoint/2010/main" val="2421435773"/>
      </p:ext>
    </p:extLst>
  </p:cSld>
  <p:clrMapOvr>
    <a:masterClrMapping/>
  </p:clrMapOvr>
</p:sld>
</file>

<file path=ppt/theme/theme1.xml><?xml version="1.0" encoding="utf-8"?>
<a:theme xmlns:a="http://schemas.openxmlformats.org/drawingml/2006/main"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TotalTime>
  <Words>1220</Words>
  <Application>Microsoft Office PowerPoint</Application>
  <PresentationFormat>On-screen Show (16:9)</PresentationFormat>
  <Paragraphs>273</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Bebas Neue</vt:lpstr>
      <vt:lpstr>Roboto Condensed Light</vt:lpstr>
      <vt:lpstr>Algerian</vt:lpstr>
      <vt:lpstr>Arial</vt:lpstr>
      <vt:lpstr>Anaheim</vt:lpstr>
      <vt:lpstr>Arimo</vt:lpstr>
      <vt:lpstr>Data Analysis for Business by Slidesgo</vt:lpstr>
      <vt:lpstr>          ANALYSIS</vt:lpstr>
      <vt:lpstr>Objective</vt:lpstr>
      <vt:lpstr>Sakila movie rental store data</vt:lpstr>
      <vt:lpstr>Task 1</vt:lpstr>
      <vt:lpstr>Task 2</vt:lpstr>
      <vt:lpstr>Task 3</vt:lpstr>
      <vt:lpstr>Task 4</vt:lpstr>
      <vt:lpstr>Task 5</vt:lpstr>
      <vt:lpstr>Task 6</vt:lpstr>
      <vt:lpstr>Task 7</vt:lpstr>
      <vt:lpstr>Task 8</vt:lpstr>
      <vt:lpstr>Task 9</vt:lpstr>
      <vt:lpstr>Task 10</vt:lpstr>
      <vt:lpstr>Task 11</vt:lpstr>
      <vt:lpstr>Task 12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ANALYSIS</dc:title>
  <cp:lastModifiedBy>Ragul</cp:lastModifiedBy>
  <cp:revision>61</cp:revision>
  <dcterms:modified xsi:type="dcterms:W3CDTF">2023-10-16T06:41:56Z</dcterms:modified>
</cp:coreProperties>
</file>